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9"/>
  </p:notesMasterIdLst>
  <p:sldIdLst>
    <p:sldId id="259" r:id="rId3"/>
    <p:sldId id="268" r:id="rId4"/>
    <p:sldId id="258" r:id="rId5"/>
    <p:sldId id="260" r:id="rId6"/>
    <p:sldId id="261" r:id="rId7"/>
    <p:sldId id="265" r:id="rId8"/>
    <p:sldId id="262" r:id="rId9"/>
    <p:sldId id="263" r:id="rId10"/>
    <p:sldId id="264" r:id="rId11"/>
    <p:sldId id="272" r:id="rId12"/>
    <p:sldId id="273" r:id="rId13"/>
    <p:sldId id="266" r:id="rId14"/>
    <p:sldId id="269" r:id="rId15"/>
    <p:sldId id="271" r:id="rId16"/>
    <p:sldId id="267" r:id="rId17"/>
    <p:sldId id="27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8" d="100"/>
          <a:sy n="158" d="100"/>
        </p:scale>
        <p:origin x="-217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47F8F3-A5C9-4C5F-A29E-C04C0AA35062}" type="datetimeFigureOut">
              <a:rPr lang="it-CH" smtClean="0"/>
              <a:pPr/>
              <a:t>06.06.2016</a:t>
            </a:fld>
            <a:endParaRPr lang="it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C30B4B-0A62-40FA-AA93-FE33A12AA379}" type="slidenum">
              <a:rPr lang="it-CH" smtClean="0"/>
              <a:pPr/>
              <a:t>‹#›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1003569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5951BFA-BBFC-4662-AE8F-2E7461ED4C0A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fld id="{ACDF6120-F1F0-4C60-9FE9-39AC71A9C79D}" type="datetimeFigureOut">
              <a:rPr lang="en-US" smtClean="0"/>
              <a:pPr/>
              <a:t>6/6/2016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fld id="{ACDF6120-F1F0-4C60-9FE9-39AC71A9C79D}" type="datetimeFigureOut">
              <a:rPr lang="en-US" smtClean="0"/>
              <a:pPr/>
              <a:t>6/6/2016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859058-9CE5-49A2-A0CE-DFB5B6D93070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6/6/2016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C8CCC-F25B-4CC6-943F-DF4E346ED22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518D0-1180-49AB-A734-1A812C4D9C48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6/6/2016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DA15D-C718-4368-967B-9752573884D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228AD-DA2D-4667-A06A-A6B45217F628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6/6/2016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05440-7E33-4561-A488-CF3E9E8FC9C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82BCE-BB45-4905-843D-D77D493C09B4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6/6/2016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36533-9D46-4A30-8F3E-4F7FE3557E4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021EF-D2E1-42E6-A903-DBED91ED3F7B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6/6/2016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E4680A-AAD0-4F34-AEE2-8539CB32FF4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3196C-F42E-4290-A747-68B01F973596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6/6/2016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005EC-53C6-4CE2-9514-A787A1E4A58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9129E-23C3-4D83-BC7D-41110724499C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6/6/2016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20D2A-3292-48F0-9CEF-876F280E96E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D9A08-2E4A-428B-9D21-CC39DCB98BDB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6/6/2016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F0AA4-C31B-45D4-8DB1-6978CF5CA34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BEEE3-B555-46A0-AE30-4705D7694377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6/6/2016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black"/>
                </a:solidFill>
                <a:latin typeface="Arial" charset="0"/>
                <a:cs typeface="Arial" charset="0"/>
              </a:rPr>
              <a:t>Flexible, High Performance Convolutional Neural Networks for Image Classification; D. Ciresan et al.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DB017-29E0-4A77-9501-9A1475BFEF3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065F0-3BC1-4A22-B05E-380F99D6911A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6/6/2016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prstClr val="black"/>
                </a:solidFill>
                <a:latin typeface="Arial" charset="0"/>
                <a:cs typeface="Arial" charset="0"/>
              </a:rPr>
              <a:t>Flexible, High Performance Convolutional Neural Networks for Image Classification; D. Ciresan et al.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CA1E0-7F30-4969-BCAD-4DFE5E8D197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D88BA-AC3C-4D32-ABF8-4C1C2E75B2BD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6/6/2016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5B0E7-0FAD-4C38-BCA8-FD89C550CA3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  <a:prstGeom prst="rect">
            <a:avLst/>
          </a:prstGeom>
        </p:spPr>
        <p:txBody>
          <a:bodyPr/>
          <a:lstStyle/>
          <a:p>
            <a:fld id="{ACDF6120-F1F0-4C60-9FE9-39AC71A9C79D}" type="datetimeFigureOut">
              <a:rPr lang="en-US" smtClean="0"/>
              <a:pPr/>
              <a:t>6/6/2016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  <a:prstGeom prst="rect">
            <a:avLst/>
          </a:prstGeom>
        </p:spPr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  <a:prstGeom prst="rect">
            <a:avLst/>
          </a:prstGeom>
        </p:spPr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fld id="{ACDF6120-F1F0-4C60-9FE9-39AC71A9C79D}" type="datetimeFigureOut">
              <a:rPr lang="en-US" smtClean="0"/>
              <a:pPr/>
              <a:t>6/6/2016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fld id="{ACDF6120-F1F0-4C60-9FE9-39AC71A9C79D}" type="datetimeFigureOut">
              <a:rPr lang="en-US" smtClean="0"/>
              <a:pPr/>
              <a:t>6/6/2016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 rot="16200000">
            <a:off x="-2971800" y="2971800"/>
            <a:ext cx="68580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fld id="{ACDF6120-F1F0-4C60-9FE9-39AC71A9C79D}" type="datetimeFigureOut">
              <a:rPr lang="en-US" smtClean="0"/>
              <a:pPr/>
              <a:t>6/6/2016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fld id="{ACDF6120-F1F0-4C60-9FE9-39AC71A9C79D}" type="datetimeFigureOut">
              <a:rPr lang="en-US" smtClean="0"/>
              <a:pPr/>
              <a:t>6/6/2016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CAC1442-2BAF-410F-BB4F-68307D6751DF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6/6/2016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3A98ECA-2F3F-4495-8935-95CCA1FE186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Davide\Downloads\Forest%20presentation\Videos\training.avi" TargetMode="External"/><Relationship Id="rId1" Type="http://schemas.microsoft.com/office/2007/relationships/media" Target="file:///C:\Users\Davide\Downloads\Forest%20presentation\Videos\training.avi" TargetMode="Externa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Davide\Downloads\Forest%20presentation\Videos\testing_cellphone.avi" TargetMode="External"/><Relationship Id="rId1" Type="http://schemas.microsoft.com/office/2007/relationships/media" Target="file:///C:\Users\Davide\Downloads\Forest%20presentation\Videos\testing_cellphone.avi" TargetMode="Externa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Davide\Downloads\Forest%20presentation\Videos\experiments.avi" TargetMode="External"/><Relationship Id="rId1" Type="http://schemas.microsoft.com/office/2007/relationships/media" Target="file:///C:\Users\Davide\Downloads\Forest%20presentation\Videos\experiments.avi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Davide\Downloads\Forest%20presentation\Videos\dnn.avi" TargetMode="External"/><Relationship Id="rId1" Type="http://schemas.microsoft.com/office/2007/relationships/media" Target="file:///C:\Users\Davide\Downloads\Forest%20presentation\Videos\dnn.avi" TargetMode="Externa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3" descr="mountain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993"/>
            <a:ext cx="9144000" cy="428168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4700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Machine Learning Approach 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the Visual Perception 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Forest Trails for Mobile Robots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724400"/>
            <a:ext cx="8305800" cy="1752600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CH" sz="31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A. Giusti</a:t>
            </a:r>
            <a:r>
              <a:rPr lang="it-CH" sz="31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J. </a:t>
            </a:r>
            <a:r>
              <a:rPr lang="it-CH" sz="31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Guzzi</a:t>
            </a:r>
            <a:r>
              <a:rPr lang="it-CH" sz="31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D. </a:t>
            </a:r>
            <a:r>
              <a:rPr lang="it-CH" sz="31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Ciresan</a:t>
            </a:r>
            <a:r>
              <a:rPr lang="it-CH" sz="31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F. </a:t>
            </a:r>
            <a:r>
              <a:rPr lang="it-CH" sz="31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Lin</a:t>
            </a:r>
            <a:r>
              <a:rPr lang="it-CH" sz="31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it-CH" sz="31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He</a:t>
            </a:r>
            <a:r>
              <a:rPr lang="it-CH" sz="31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J. Pablo Rodríguez</a:t>
            </a:r>
            <a:br>
              <a:rPr lang="it-CH" sz="31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it-CH" sz="31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F. Fontana, M. </a:t>
            </a:r>
            <a:r>
              <a:rPr lang="it-CH" sz="31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Faessler</a:t>
            </a:r>
            <a:r>
              <a:rPr lang="it-CH" sz="31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C. Forster</a:t>
            </a:r>
            <a:br>
              <a:rPr lang="it-CH" sz="31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it-CH" sz="31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J. </a:t>
            </a:r>
            <a:r>
              <a:rPr lang="it-CH" sz="31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Schmidhuber</a:t>
            </a:r>
            <a:r>
              <a:rPr lang="it-CH" sz="31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G. Di Caro, D. </a:t>
            </a:r>
            <a:r>
              <a:rPr lang="it-CH" sz="31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Scaramuzza</a:t>
            </a:r>
            <a:r>
              <a:rPr lang="it-CH" sz="31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L. </a:t>
            </a:r>
            <a:r>
              <a:rPr lang="it-CH" sz="31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Gambardella</a:t>
            </a:r>
            <a:endParaRPr lang="it-CH" sz="31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IDSIA, USI-SUPSI, </a:t>
            </a:r>
            <a:r>
              <a:rPr lang="it-IT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Lugano, </a:t>
            </a:r>
            <a:r>
              <a:rPr lang="it-IT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Switzerland</a:t>
            </a:r>
            <a:r>
              <a:rPr lang="it-IT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it-IT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it-IT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RPG, </a:t>
            </a:r>
            <a:r>
              <a:rPr lang="it-IT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University</a:t>
            </a:r>
            <a:r>
              <a:rPr lang="it-IT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of</a:t>
            </a:r>
            <a:r>
              <a:rPr lang="it-IT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Zurich, </a:t>
            </a:r>
            <a:r>
              <a:rPr lang="it-IT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Switzerland</a:t>
            </a: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the classifier was trained</a:t>
            </a:r>
            <a:endParaRPr lang="it-CH" dirty="0"/>
          </a:p>
        </p:txBody>
      </p:sp>
      <p:pic>
        <p:nvPicPr>
          <p:cNvPr id="3" name="training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1381844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Dataset size</a:t>
            </a:r>
            <a:endParaRPr lang="it-CH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it-CH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8217" r="4857"/>
          <a:stretch>
            <a:fillRect/>
          </a:stretch>
        </p:blipFill>
        <p:spPr bwMode="auto">
          <a:xfrm>
            <a:off x="0" y="0"/>
            <a:ext cx="932452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accuracy</a:t>
            </a:r>
            <a:endParaRPr lang="it-C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r="67684" b="56953"/>
          <a:stretch>
            <a:fillRect/>
          </a:stretch>
        </p:blipFill>
        <p:spPr bwMode="auto">
          <a:xfrm>
            <a:off x="467544" y="2474379"/>
            <a:ext cx="3184845" cy="2178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34063" t="49320" r="32747" b="6575"/>
          <a:stretch>
            <a:fillRect/>
          </a:stretch>
        </p:blipFill>
        <p:spPr bwMode="auto">
          <a:xfrm>
            <a:off x="5372652" y="2420888"/>
            <a:ext cx="3270922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539552" y="2060848"/>
            <a:ext cx="2934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Our classifier (accuracy: 85%)</a:t>
            </a:r>
            <a:endParaRPr lang="it-CH" dirty="0"/>
          </a:p>
        </p:txBody>
      </p:sp>
      <p:sp>
        <p:nvSpPr>
          <p:cNvPr id="13" name="TextBox 12"/>
          <p:cNvSpPr txBox="1"/>
          <p:nvPr/>
        </p:nvSpPr>
        <p:spPr>
          <a:xfrm>
            <a:off x="5436096" y="2060848"/>
            <a:ext cx="3260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Human observer (accuracy: 86%)</a:t>
            </a:r>
            <a:endParaRPr lang="it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images which are easily classified</a:t>
            </a:r>
            <a:endParaRPr lang="it-CH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b="49541"/>
          <a:stretch>
            <a:fillRect/>
          </a:stretch>
        </p:blipFill>
        <p:spPr bwMode="auto">
          <a:xfrm>
            <a:off x="-13052" y="1556792"/>
            <a:ext cx="9157052" cy="1925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t="50943"/>
          <a:stretch>
            <a:fillRect/>
          </a:stretch>
        </p:blipFill>
        <p:spPr bwMode="auto">
          <a:xfrm>
            <a:off x="-13052" y="3933056"/>
            <a:ext cx="9157052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images which are misclassified</a:t>
            </a:r>
            <a:endParaRPr lang="it-CH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b="49794"/>
          <a:stretch>
            <a:fillRect/>
          </a:stretch>
        </p:blipFill>
        <p:spPr bwMode="auto">
          <a:xfrm>
            <a:off x="0" y="1628800"/>
            <a:ext cx="9144000" cy="1912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t="50186"/>
          <a:stretch>
            <a:fillRect/>
          </a:stretch>
        </p:blipFill>
        <p:spPr bwMode="auto">
          <a:xfrm>
            <a:off x="0" y="4221088"/>
            <a:ext cx="9144000" cy="189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Application to video acquired from an handheld camera</a:t>
            </a:r>
            <a:endParaRPr lang="it-CH" dirty="0"/>
          </a:p>
        </p:txBody>
      </p:sp>
      <p:pic>
        <p:nvPicPr>
          <p:cNvPr id="3" name="testing_cellphone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55576" y="1143000"/>
            <a:ext cx="7620000" cy="571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it-CH" dirty="0"/>
          </a:p>
        </p:txBody>
      </p:sp>
      <p:pic>
        <p:nvPicPr>
          <p:cNvPr id="4098" name="Picture 2" descr="\\VBOXSVR\lale\Archivio\Forest\IROS 2016 Paper\figures\scaradrone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3861048"/>
            <a:ext cx="4783026" cy="2592288"/>
          </a:xfrm>
          <a:prstGeom prst="rect">
            <a:avLst/>
          </a:prstGeom>
          <a:noFill/>
        </p:spPr>
      </p:pic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1556792"/>
            <a:ext cx="7776864" cy="192176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Pure machine learning approach to trail perception</a:t>
            </a:r>
          </a:p>
          <a:p>
            <a:r>
              <a:rPr lang="en-US" dirty="0" smtClean="0"/>
              <a:t>Performance comparable to humans when tested on individual frames of the test set</a:t>
            </a:r>
          </a:p>
          <a:p>
            <a:r>
              <a:rPr lang="en-US" dirty="0" smtClean="0"/>
              <a:t>Onboard </a:t>
            </a:r>
            <a:r>
              <a:rPr lang="en-US" dirty="0" err="1" smtClean="0"/>
              <a:t>odroid</a:t>
            </a:r>
            <a:r>
              <a:rPr lang="en-US" dirty="0" smtClean="0"/>
              <a:t> U3 runs SVO pipeline and DNN at more than 15FPS</a:t>
            </a:r>
            <a:endParaRPr lang="it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Steering a MAV with a purely reactive controller</a:t>
            </a:r>
            <a:endParaRPr lang="it-CH" dirty="0"/>
          </a:p>
        </p:txBody>
      </p:sp>
      <p:pic>
        <p:nvPicPr>
          <p:cNvPr id="3" name="experiments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36512" y="1412776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Long-term objective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/>
            <a:r>
              <a:rPr lang="en-US" dirty="0" smtClean="0"/>
              <a:t>MAV autonomously follows a forest trail</a:t>
            </a:r>
          </a:p>
          <a:p>
            <a:pPr lvl="1"/>
            <a:r>
              <a:rPr lang="en-US" dirty="0" smtClean="0"/>
              <a:t>Applications in search and rescue</a:t>
            </a:r>
          </a:p>
        </p:txBody>
      </p:sp>
      <p:pic>
        <p:nvPicPr>
          <p:cNvPr id="1026" name="Picture 2" descr="\\VBOXSVR\lale\Archivio\Forest\IROS 2016 Paper\figures\summar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636912"/>
            <a:ext cx="7174538" cy="3888432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5436096" y="5157192"/>
            <a:ext cx="3096344" cy="144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CH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focus</a:t>
            </a:r>
            <a:endParaRPr lang="it-CH" dirty="0"/>
          </a:p>
        </p:txBody>
      </p:sp>
      <p:sp>
        <p:nvSpPr>
          <p:cNvPr id="4" name="Rounded Rectangle 3"/>
          <p:cNvSpPr/>
          <p:nvPr/>
        </p:nvSpPr>
        <p:spPr>
          <a:xfrm>
            <a:off x="467544" y="3140968"/>
            <a:ext cx="3816424" cy="1656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Obstacle perception</a:t>
            </a:r>
            <a:br>
              <a:rPr lang="en-US" sz="2400" dirty="0" smtClean="0"/>
            </a:br>
            <a:r>
              <a:rPr lang="en-US" sz="2400" dirty="0" smtClean="0"/>
              <a:t>and avoidance</a:t>
            </a:r>
            <a:endParaRPr lang="it-CH" sz="2400" dirty="0"/>
          </a:p>
        </p:txBody>
      </p:sp>
      <p:sp>
        <p:nvSpPr>
          <p:cNvPr id="5" name="Rounded Rectangle 4"/>
          <p:cNvSpPr/>
          <p:nvPr/>
        </p:nvSpPr>
        <p:spPr>
          <a:xfrm>
            <a:off x="4860032" y="3140968"/>
            <a:ext cx="3816424" cy="1656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Path Planning</a:t>
            </a:r>
            <a:endParaRPr lang="it-CH" sz="2400" dirty="0"/>
          </a:p>
        </p:txBody>
      </p:sp>
      <p:sp>
        <p:nvSpPr>
          <p:cNvPr id="6" name="Rounded Rectangle 5"/>
          <p:cNvSpPr/>
          <p:nvPr/>
        </p:nvSpPr>
        <p:spPr>
          <a:xfrm>
            <a:off x="467544" y="4941168"/>
            <a:ext cx="3816424" cy="1656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Visual </a:t>
            </a:r>
            <a:r>
              <a:rPr lang="en-US" sz="2400" dirty="0" err="1" smtClean="0"/>
              <a:t>Odometry</a:t>
            </a:r>
            <a:endParaRPr lang="it-CH" sz="2400" dirty="0"/>
          </a:p>
        </p:txBody>
      </p:sp>
      <p:sp>
        <p:nvSpPr>
          <p:cNvPr id="7" name="Rounded Rectangle 6"/>
          <p:cNvSpPr/>
          <p:nvPr/>
        </p:nvSpPr>
        <p:spPr>
          <a:xfrm>
            <a:off x="4860032" y="4941168"/>
            <a:ext cx="3816424" cy="1656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Control</a:t>
            </a:r>
            <a:endParaRPr lang="it-CH" sz="2400" dirty="0"/>
          </a:p>
        </p:txBody>
      </p:sp>
      <p:sp>
        <p:nvSpPr>
          <p:cNvPr id="8" name="Rounded Rectangle 7"/>
          <p:cNvSpPr/>
          <p:nvPr/>
        </p:nvSpPr>
        <p:spPr>
          <a:xfrm>
            <a:off x="467544" y="1340768"/>
            <a:ext cx="3816424" cy="1656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Perception of the trail direction</a:t>
            </a:r>
            <a:endParaRPr lang="it-CH" sz="2400" dirty="0"/>
          </a:p>
        </p:txBody>
      </p:sp>
      <p:sp>
        <p:nvSpPr>
          <p:cNvPr id="9" name="Rounded Rectangle 8"/>
          <p:cNvSpPr/>
          <p:nvPr/>
        </p:nvSpPr>
        <p:spPr>
          <a:xfrm>
            <a:off x="4860032" y="1340768"/>
            <a:ext cx="3816424" cy="16561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Mapping</a:t>
            </a:r>
            <a:endParaRPr lang="it-CH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challenging pattern recognition problem</a:t>
            </a:r>
            <a:endParaRPr lang="it-CH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9144000" cy="4251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1750" y="5661248"/>
            <a:ext cx="295607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Trail heading left</a:t>
            </a:r>
            <a:endParaRPr lang="it-CH" dirty="0"/>
          </a:p>
        </p:txBody>
      </p:sp>
      <p:sp>
        <p:nvSpPr>
          <p:cNvPr id="6" name="Rectangle 5"/>
          <p:cNvSpPr/>
          <p:nvPr/>
        </p:nvSpPr>
        <p:spPr>
          <a:xfrm>
            <a:off x="3067050" y="5661248"/>
            <a:ext cx="2980606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Trail heading straight ahead</a:t>
            </a:r>
            <a:endParaRPr lang="it-CH" dirty="0"/>
          </a:p>
        </p:txBody>
      </p:sp>
      <p:sp>
        <p:nvSpPr>
          <p:cNvPr id="7" name="Rectangle 6"/>
          <p:cNvSpPr/>
          <p:nvPr/>
        </p:nvSpPr>
        <p:spPr>
          <a:xfrm>
            <a:off x="6121400" y="5661248"/>
            <a:ext cx="299720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Trail heading right</a:t>
            </a:r>
            <a:endParaRPr lang="it-CH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Our tool: Deep Neural Networks</a:t>
            </a:r>
            <a:endParaRPr lang="it-CH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Huge, Deep </a:t>
            </a:r>
            <a:r>
              <a:rPr lang="en-US" dirty="0" err="1" smtClean="0"/>
              <a:t>Convolutional</a:t>
            </a:r>
            <a:r>
              <a:rPr lang="en-US" dirty="0" smtClean="0"/>
              <a:t> Neural Networks with Max-Pooling layers, trained on GPU using </a:t>
            </a:r>
            <a:r>
              <a:rPr lang="en-US" dirty="0" err="1" smtClean="0"/>
              <a:t>backpropagation</a:t>
            </a:r>
            <a:endParaRPr lang="en-US" dirty="0" smtClean="0"/>
          </a:p>
          <a:p>
            <a:pPr lvl="1"/>
            <a:r>
              <a:rPr lang="en-US" dirty="0" smtClean="0"/>
              <a:t>Input:  raw pixel intensity values</a:t>
            </a:r>
          </a:p>
          <a:p>
            <a:pPr lvl="1"/>
            <a:r>
              <a:rPr lang="en-US" dirty="0" smtClean="0"/>
              <a:t>No feature engineering</a:t>
            </a:r>
          </a:p>
          <a:p>
            <a:r>
              <a:rPr lang="en-US" dirty="0" smtClean="0"/>
              <a:t>State-of-the-art performance in many pattern recognition tasks</a:t>
            </a:r>
          </a:p>
          <a:p>
            <a:pPr lvl="1"/>
            <a:r>
              <a:rPr lang="en-US" dirty="0" smtClean="0"/>
              <a:t>Digit </a:t>
            </a:r>
            <a:r>
              <a:rPr lang="en-US" b="1" dirty="0" smtClean="0"/>
              <a:t>recognition</a:t>
            </a:r>
            <a:r>
              <a:rPr lang="en-US" dirty="0" smtClean="0"/>
              <a:t>, traffic sign recognition [1]</a:t>
            </a:r>
          </a:p>
          <a:p>
            <a:pPr lvl="2">
              <a:buNone/>
            </a:pPr>
            <a:r>
              <a:rPr lang="en-US" dirty="0" err="1" smtClean="0"/>
              <a:t>Ciresan</a:t>
            </a:r>
            <a:r>
              <a:rPr lang="en-US" dirty="0" smtClean="0"/>
              <a:t> et al., CVPR 2012</a:t>
            </a:r>
          </a:p>
          <a:p>
            <a:pPr lvl="1"/>
            <a:r>
              <a:rPr lang="en-US" b="1" dirty="0" smtClean="0"/>
              <a:t>Segmentation</a:t>
            </a:r>
            <a:r>
              <a:rPr lang="en-US" dirty="0" smtClean="0"/>
              <a:t> of neurons in electron microscopy images [2,3,4]</a:t>
            </a:r>
          </a:p>
          <a:p>
            <a:pPr lvl="2">
              <a:buNone/>
            </a:pPr>
            <a:r>
              <a:rPr lang="en-US" dirty="0" err="1" smtClean="0"/>
              <a:t>Ciresan</a:t>
            </a:r>
            <a:r>
              <a:rPr lang="en-US" dirty="0" smtClean="0"/>
              <a:t> et al., NIPS 2012;</a:t>
            </a:r>
          </a:p>
          <a:p>
            <a:pPr lvl="2">
              <a:buNone/>
            </a:pPr>
            <a:r>
              <a:rPr lang="en-US" dirty="0" err="1" smtClean="0"/>
              <a:t>Funke</a:t>
            </a:r>
            <a:r>
              <a:rPr lang="en-US" dirty="0" smtClean="0"/>
              <a:t> et al., MICCAI 2014</a:t>
            </a:r>
          </a:p>
          <a:p>
            <a:pPr lvl="2">
              <a:buNone/>
            </a:pPr>
            <a:r>
              <a:rPr lang="en-US" dirty="0" err="1" smtClean="0"/>
              <a:t>Parag</a:t>
            </a:r>
            <a:r>
              <a:rPr lang="en-US" dirty="0" smtClean="0"/>
              <a:t> et al., ICCV 2015</a:t>
            </a:r>
          </a:p>
          <a:p>
            <a:pPr lvl="1"/>
            <a:r>
              <a:rPr lang="en-US" b="1" dirty="0" smtClean="0"/>
              <a:t>Detection</a:t>
            </a:r>
            <a:r>
              <a:rPr lang="en-US" dirty="0" smtClean="0"/>
              <a:t> of mitotic cells [5]</a:t>
            </a:r>
          </a:p>
          <a:p>
            <a:pPr lvl="2">
              <a:buNone/>
            </a:pPr>
            <a:r>
              <a:rPr lang="en-US" dirty="0" smtClean="0"/>
              <a:t>Giusti et al., MICCAI 2013</a:t>
            </a:r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 image classification problem</a:t>
            </a:r>
            <a:endParaRPr lang="it-CH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127" t="2423" r="67325" b="52578"/>
          <a:stretch>
            <a:fillRect/>
          </a:stretch>
        </p:blipFill>
        <p:spPr bwMode="auto">
          <a:xfrm>
            <a:off x="467544" y="3140968"/>
            <a:ext cx="2016224" cy="13371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ounded Rectangle 5"/>
          <p:cNvSpPr/>
          <p:nvPr/>
        </p:nvSpPr>
        <p:spPr>
          <a:xfrm>
            <a:off x="3275856" y="3284984"/>
            <a:ext cx="2323040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Deep Neural Network</a:t>
            </a:r>
            <a:endParaRPr lang="it-CH" sz="24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627784" y="3789040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724128" y="3789040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95536" y="2708920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Input</a:t>
            </a:r>
            <a:endParaRPr lang="it-CH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6300192" y="4077072"/>
            <a:ext cx="201622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6660232" y="3068960"/>
            <a:ext cx="360040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CH"/>
          </a:p>
        </p:txBody>
      </p:sp>
      <p:sp>
        <p:nvSpPr>
          <p:cNvPr id="22" name="Rectangle 21"/>
          <p:cNvSpPr/>
          <p:nvPr/>
        </p:nvSpPr>
        <p:spPr>
          <a:xfrm>
            <a:off x="7092280" y="3645024"/>
            <a:ext cx="36004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CH"/>
          </a:p>
        </p:txBody>
      </p:sp>
      <p:sp>
        <p:nvSpPr>
          <p:cNvPr id="23" name="Rectangle 22"/>
          <p:cNvSpPr/>
          <p:nvPr/>
        </p:nvSpPr>
        <p:spPr>
          <a:xfrm>
            <a:off x="7524328" y="3933056"/>
            <a:ext cx="360040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CH"/>
          </a:p>
        </p:txBody>
      </p:sp>
      <p:sp>
        <p:nvSpPr>
          <p:cNvPr id="24" name="Rectangle 23"/>
          <p:cNvSpPr/>
          <p:nvPr/>
        </p:nvSpPr>
        <p:spPr>
          <a:xfrm>
            <a:off x="6588224" y="2636912"/>
            <a:ext cx="13853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P(trail is left)</a:t>
            </a:r>
            <a:endParaRPr lang="it-CH" dirty="0"/>
          </a:p>
        </p:txBody>
      </p:sp>
      <p:sp>
        <p:nvSpPr>
          <p:cNvPr id="25" name="Rectangle 24"/>
          <p:cNvSpPr/>
          <p:nvPr/>
        </p:nvSpPr>
        <p:spPr>
          <a:xfrm>
            <a:off x="7037842" y="3212976"/>
            <a:ext cx="17844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P(trail is straight)</a:t>
            </a:r>
            <a:endParaRPr lang="it-CH" dirty="0"/>
          </a:p>
        </p:txBody>
      </p:sp>
      <p:sp>
        <p:nvSpPr>
          <p:cNvPr id="26" name="Rectangle 25"/>
          <p:cNvSpPr/>
          <p:nvPr/>
        </p:nvSpPr>
        <p:spPr>
          <a:xfrm>
            <a:off x="7452320" y="3573016"/>
            <a:ext cx="15215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P(trail is right)</a:t>
            </a:r>
            <a:endParaRPr lang="it-CH" dirty="0"/>
          </a:p>
        </p:txBody>
      </p:sp>
      <p:sp>
        <p:nvSpPr>
          <p:cNvPr id="27" name="TextBox 26"/>
          <p:cNvSpPr txBox="1"/>
          <p:nvPr/>
        </p:nvSpPr>
        <p:spPr>
          <a:xfrm rot="16200000">
            <a:off x="1957376" y="2659248"/>
            <a:ext cx="1710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Raw pixel values</a:t>
            </a:r>
            <a:endParaRPr lang="it-C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Deep Network Architecture</a:t>
            </a:r>
            <a:endParaRPr lang="it-CH" dirty="0"/>
          </a:p>
        </p:txBody>
      </p:sp>
      <p:pic>
        <p:nvPicPr>
          <p:cNvPr id="31746" name="Picture 2" descr="\\VBOXSVR\lale\Archivio\Forest\IROS 2016 Paper\figures\DNN\net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60648"/>
            <a:ext cx="6444208" cy="633670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Internal view of the classifier</a:t>
            </a:r>
            <a:endParaRPr lang="it-CH" dirty="0"/>
          </a:p>
        </p:txBody>
      </p:sp>
      <p:pic>
        <p:nvPicPr>
          <p:cNvPr id="3" name="dnn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1484784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0</TotalTime>
  <Words>277</Words>
  <Application>Microsoft Office PowerPoint</Application>
  <PresentationFormat>On-screen Show (4:3)</PresentationFormat>
  <Paragraphs>54</Paragraphs>
  <Slides>16</Slides>
  <Notes>1</Notes>
  <HiddenSlides>5</HiddenSlides>
  <MMClips>4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Origin</vt:lpstr>
      <vt:lpstr>Office Theme</vt:lpstr>
      <vt:lpstr>A Machine Learning Approach  to the Visual Perception  of Forest Trails for Mobile Robots</vt:lpstr>
      <vt:lpstr>Steering a MAV with a purely reactive controller</vt:lpstr>
      <vt:lpstr>Long-term objective</vt:lpstr>
      <vt:lpstr>Our focus</vt:lpstr>
      <vt:lpstr>A challenging pattern recognition problem</vt:lpstr>
      <vt:lpstr>Our tool: Deep Neural Networks</vt:lpstr>
      <vt:lpstr>An image classification problem</vt:lpstr>
      <vt:lpstr>Deep Network Architecture</vt:lpstr>
      <vt:lpstr>Internal view of the classifier</vt:lpstr>
      <vt:lpstr>How the classifier was trained</vt:lpstr>
      <vt:lpstr>Dataset size</vt:lpstr>
      <vt:lpstr>Classification accuracy</vt:lpstr>
      <vt:lpstr>Test images which are easily classified</vt:lpstr>
      <vt:lpstr>Test images which are misclassified</vt:lpstr>
      <vt:lpstr>Application to video acquired from an handheld camera</vt:lpstr>
      <vt:lpstr>Conclusions</vt:lpstr>
    </vt:vector>
  </TitlesOfParts>
  <Company>Servizi Informatici TI-EDU / USI-SUPSI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Davide</cp:lastModifiedBy>
  <cp:revision>52</cp:revision>
  <dcterms:created xsi:type="dcterms:W3CDTF">2014-09-14T16:42:59Z</dcterms:created>
  <dcterms:modified xsi:type="dcterms:W3CDTF">2016-06-06T14:58:51Z</dcterms:modified>
</cp:coreProperties>
</file>