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77" r:id="rId1"/>
    <p:sldMasterId id="2147485869" r:id="rId2"/>
  </p:sldMasterIdLst>
  <p:notesMasterIdLst>
    <p:notesMasterId r:id="rId16"/>
  </p:notesMasterIdLst>
  <p:handoutMasterIdLst>
    <p:handoutMasterId r:id="rId17"/>
  </p:handoutMasterIdLst>
  <p:sldIdLst>
    <p:sldId id="1787" r:id="rId3"/>
    <p:sldId id="1788" r:id="rId4"/>
    <p:sldId id="1789" r:id="rId5"/>
    <p:sldId id="1790" r:id="rId6"/>
    <p:sldId id="1791" r:id="rId7"/>
    <p:sldId id="1792" r:id="rId8"/>
    <p:sldId id="1793" r:id="rId9"/>
    <p:sldId id="1794" r:id="rId10"/>
    <p:sldId id="1799" r:id="rId11"/>
    <p:sldId id="1795" r:id="rId12"/>
    <p:sldId id="1797" r:id="rId13"/>
    <p:sldId id="1798" r:id="rId14"/>
    <p:sldId id="1796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6DAD"/>
    <a:srgbClr val="00FF00"/>
    <a:srgbClr val="C1859A"/>
    <a:srgbClr val="2A65B3"/>
    <a:srgbClr val="2A6AB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8" autoAdjust="0"/>
    <p:restoredTop sz="96404" autoAdjust="0"/>
  </p:normalViewPr>
  <p:slideViewPr>
    <p:cSldViewPr>
      <p:cViewPr>
        <p:scale>
          <a:sx n="66" d="100"/>
          <a:sy n="66" d="100"/>
        </p:scale>
        <p:origin x="-2934" y="-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B0B65A-49E2-4C6E-B845-B4F1B10A62E4}" type="datetimeFigureOut">
              <a:rPr lang="de-CH" smtClean="0"/>
              <a:t>25.09.2017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C77BF-5187-4E53-840D-539F82E039AC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3111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53114F6-EEFC-41FB-9BA5-594BF7984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418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Focus on an ability of the system to persistently deliver its services in a dependable way even when facing changes, unforeseen failures and intrusions.</a:t>
            </a:r>
            <a:endParaRPr lang="de-CH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77" indent="-285722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88" indent="-228578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43" indent="-228578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199" indent="-228578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EBDFF33-DF12-4580-8357-45C6BB12D255}" type="slidenum">
              <a:rPr lang="en-US" sz="1200">
                <a:solidFill>
                  <a:prstClr val="black"/>
                </a:solidFill>
                <a:latin typeface="Arial" charset="0"/>
              </a:rPr>
              <a:pPr/>
              <a:t>1</a:t>
            </a:fld>
            <a:endParaRPr lang="en-US" sz="1200" dirty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56320"/>
          </a:xfr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36025" cy="5489352"/>
          </a:xfrm>
        </p:spPr>
        <p:txBody>
          <a:bodyPr/>
          <a:lstStyle>
            <a:lvl1pPr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03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56320"/>
          </a:xfr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36025" cy="5489352"/>
          </a:xfrm>
        </p:spPr>
        <p:txBody>
          <a:bodyPr/>
          <a:lstStyle>
            <a:lvl1pPr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28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56320"/>
          </a:xfr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36025" cy="5489352"/>
          </a:xfrm>
        </p:spPr>
        <p:txBody>
          <a:bodyPr/>
          <a:lstStyle>
            <a:lvl1pPr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44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756320"/>
          </a:xfr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36025" cy="5489352"/>
          </a:xfrm>
        </p:spPr>
        <p:txBody>
          <a:bodyPr/>
          <a:lstStyle>
            <a:lvl1pPr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64332"/>
          </a:xfrm>
          <a:prstGeom prst="rect">
            <a:avLst/>
          </a:prstGeo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8836025" cy="538085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Tx/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0243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900336"/>
          </a:xfrm>
          <a:prstGeom prst="rect">
            <a:avLst/>
          </a:prstGeom>
        </p:spPr>
        <p:txBody>
          <a:bodyPr/>
          <a:lstStyle>
            <a:lvl1pPr>
              <a:defRPr sz="38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75" y="1160748"/>
            <a:ext cx="8836025" cy="538085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Tx/>
              <a:buFont typeface="Wingdings" pitchFamily="2" charset="2"/>
              <a:buChar char="Ø"/>
              <a:defRPr sz="2400">
                <a:latin typeface="Calibri" panose="020F0502020204030204" pitchFamily="34" charset="0"/>
                <a:cs typeface="Times" pitchFamily="18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buClrTx/>
              <a:defRPr>
                <a:latin typeface="Calibri" panose="020F0502020204030204" pitchFamily="34" charset="0"/>
                <a:cs typeface="Times" pitchFamily="18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Calibri" panose="020F0502020204030204" pitchFamily="34" charset="0"/>
                <a:cs typeface="Times" pitchFamily="18" charset="0"/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8596590" y="6552375"/>
            <a:ext cx="4026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36C2E-F1D9-4FD1-BE07-537DA525322B}" type="slidenum">
              <a:rPr kumimoji="0" lang="de-CH" sz="1400" b="0" i="0" u="none" strike="noStrike" kern="1200" cap="none" spc="0" normalizeH="0" baseline="0" noProof="0" smtClean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CH" sz="1400" b="0" i="0" u="none" strike="noStrike" kern="1200" cap="none" spc="0" normalizeH="0" baseline="0" noProof="0" dirty="0" smtClean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9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533400" y="1143013"/>
            <a:ext cx="777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52ADE7"/>
              </a:buClr>
              <a:buFont typeface="Wingdings" pitchFamily="2" charset="2"/>
              <a:buNone/>
              <a:defRPr/>
            </a:pPr>
            <a:endParaRPr lang="it-IT" sz="3200" b="1" smtClean="0">
              <a:solidFill>
                <a:srgbClr val="2A6AB3"/>
              </a:solidFill>
              <a:latin typeface="Arial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116632"/>
            <a:ext cx="677640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Mastertitelformat bearbeiten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379" y="1143000"/>
            <a:ext cx="8857150" cy="50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 smtClean="0"/>
              <a:t>Mastertextformat bearbeiten</a:t>
            </a:r>
          </a:p>
          <a:p>
            <a:pPr lvl="1"/>
            <a:r>
              <a:rPr lang="de-CH" dirty="0" smtClean="0"/>
              <a:t>Zweite Ebene</a:t>
            </a:r>
          </a:p>
          <a:p>
            <a:pPr lvl="2"/>
            <a:r>
              <a:rPr lang="de-CH" dirty="0" smtClean="0"/>
              <a:t>Dritte Ebene</a:t>
            </a:r>
          </a:p>
          <a:p>
            <a:pPr lvl="3"/>
            <a:r>
              <a:rPr lang="de-CH" dirty="0" smtClean="0"/>
              <a:t>Vierte Ebene</a:t>
            </a:r>
          </a:p>
          <a:p>
            <a:pPr lvl="4"/>
            <a:r>
              <a:rPr lang="de-CH" dirty="0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25412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8" r:id="rId1"/>
    <p:sldLayoutId id="2147485779" r:id="rId2"/>
    <p:sldLayoutId id="2147485780" r:id="rId3"/>
    <p:sldLayoutId id="2147485781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800" b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4000"/>
        </a:lnSpc>
        <a:spcBef>
          <a:spcPts val="800"/>
        </a:spcBef>
        <a:spcAft>
          <a:spcPct val="0"/>
        </a:spcAft>
        <a:buClrTx/>
        <a:buSzPct val="110000"/>
        <a:buFont typeface="Wingdings" pitchFamily="2" charset="2"/>
        <a:buChar char="Ø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ts val="3200"/>
        </a:lnSpc>
        <a:spcBef>
          <a:spcPts val="400"/>
        </a:spcBef>
        <a:spcAft>
          <a:spcPct val="0"/>
        </a:spcAft>
        <a:buClrTx/>
        <a:buSzPct val="80000"/>
        <a:buFont typeface="Wingdings" pitchFamily="2" charset="2"/>
        <a:buChar char="§"/>
        <a:defRPr sz="22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Tx/>
        <a:buChar char="-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lnSpc>
          <a:spcPts val="1800"/>
        </a:lnSpc>
        <a:spcBef>
          <a:spcPts val="400"/>
        </a:spcBef>
        <a:spcAft>
          <a:spcPct val="0"/>
        </a:spcAft>
        <a:buClrTx/>
        <a:buFont typeface="Times" charset="0"/>
        <a:buChar char="•"/>
        <a:defRPr sz="18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Tx/>
        <a:buSzPct val="60000"/>
        <a:buChar char="º"/>
        <a:defRPr sz="16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7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0" r:id="rId1"/>
    <p:sldLayoutId id="2147485871" r:id="rId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2pPr>
      <a:lvl3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3pPr>
      <a:lvl4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4pPr>
      <a:lvl5pPr algn="l" rtl="0" eaLnBrk="0" fontAlgn="base" hangingPunct="0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5pPr>
      <a:lvl6pPr marL="4572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6pPr>
      <a:lvl7pPr marL="9144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7pPr>
      <a:lvl8pPr marL="13716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8pPr>
      <a:lvl9pPr marL="1828800" algn="l" rtl="0" fontAlgn="base">
        <a:lnSpc>
          <a:spcPts val="3800"/>
        </a:lnSpc>
        <a:spcBef>
          <a:spcPct val="0"/>
        </a:spcBef>
        <a:spcAft>
          <a:spcPct val="0"/>
        </a:spcAft>
        <a:defRPr sz="3200" b="1">
          <a:solidFill>
            <a:srgbClr val="2A6AB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ts val="4000"/>
        </a:lnSpc>
        <a:spcBef>
          <a:spcPts val="800"/>
        </a:spcBef>
        <a:spcAft>
          <a:spcPct val="0"/>
        </a:spcAft>
        <a:buClr>
          <a:srgbClr val="2A6AB3"/>
        </a:buClr>
        <a:buSzPct val="11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200"/>
        </a:lnSpc>
        <a:spcBef>
          <a:spcPts val="4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ts val="1800"/>
        </a:lnSpc>
        <a:spcBef>
          <a:spcPts val="400"/>
        </a:spcBef>
        <a:spcAft>
          <a:spcPct val="0"/>
        </a:spcAft>
        <a:buFont typeface="Times" charset="0"/>
        <a:buChar char="•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Char char="º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ideo" Target="../media/media10.wmv"/><Relationship Id="rId13" Type="http://schemas.openxmlformats.org/officeDocument/2006/relationships/image" Target="../media/image16.png"/><Relationship Id="rId3" Type="http://schemas.microsoft.com/office/2007/relationships/media" Target="../media/media8.wmv"/><Relationship Id="rId7" Type="http://schemas.microsoft.com/office/2007/relationships/media" Target="../media/media10.wmv"/><Relationship Id="rId12" Type="http://schemas.openxmlformats.org/officeDocument/2006/relationships/image" Target="../media/image18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video" Target="../media/media9.wmv"/><Relationship Id="rId11" Type="http://schemas.openxmlformats.org/officeDocument/2006/relationships/image" Target="../media/image13.png"/><Relationship Id="rId5" Type="http://schemas.microsoft.com/office/2007/relationships/media" Target="../media/media9.wmv"/><Relationship Id="rId10" Type="http://schemas.openxmlformats.org/officeDocument/2006/relationships/image" Target="../media/image10.png"/><Relationship Id="rId4" Type="http://schemas.openxmlformats.org/officeDocument/2006/relationships/video" Target="../media/media8.wm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6129303"/>
            <a:ext cx="9144000" cy="728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mtClean="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4581128"/>
            <a:ext cx="8839200" cy="165618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800" u="sng" dirty="0" smtClean="0">
                <a:latin typeface="Calibri" panose="020F0502020204030204" pitchFamily="34" charset="0"/>
              </a:rPr>
              <a:t>Titus </a:t>
            </a:r>
            <a:r>
              <a:rPr lang="en-US" sz="2800" u="sng" dirty="0" err="1" smtClean="0">
                <a:latin typeface="Calibri" panose="020F0502020204030204" pitchFamily="34" charset="0"/>
              </a:rPr>
              <a:t>Cieslewski</a:t>
            </a:r>
            <a:r>
              <a:rPr lang="en-US" sz="2800" dirty="0" smtClean="0">
                <a:latin typeface="Calibri" panose="020F0502020204030204" pitchFamily="34" charset="0"/>
              </a:rPr>
              <a:t>, Elia Kaufmann, </a:t>
            </a:r>
            <a:r>
              <a:rPr lang="en-US" sz="2800" dirty="0" err="1" smtClean="0">
                <a:latin typeface="Calibri" panose="020F0502020204030204" pitchFamily="34" charset="0"/>
              </a:rPr>
              <a:t>Davide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err="1" smtClean="0">
                <a:latin typeface="Calibri" panose="020F0502020204030204" pitchFamily="34" charset="0"/>
              </a:rPr>
              <a:t>Scaramuzza</a:t>
            </a:r>
            <a:endParaRPr lang="de-CH" sz="2000" dirty="0" smtClean="0">
              <a:latin typeface="Calibri" panose="020F0502020204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61292" y="2312879"/>
            <a:ext cx="8839200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800" b="0">
                <a:solidFill>
                  <a:schemeClr val="tx1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5pPr>
            <a:lvl6pPr marL="4572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6pPr>
            <a:lvl7pPr marL="9144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7pPr>
            <a:lvl8pPr marL="13716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8pPr>
            <a:lvl9pPr marL="1828800" algn="l" rtl="0" fontAlgn="base">
              <a:lnSpc>
                <a:spcPts val="38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A6AB3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Multi-Rotors:</a:t>
            </a:r>
          </a:p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Frontier Selection Method for High Speed Flight</a:t>
            </a:r>
            <a:endParaRPr lang="en-US" sz="26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6690"/>
            <a:ext cx="1786562" cy="10360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872716"/>
            <a:ext cx="4986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Institute of Informatics – Institute of Neuroinformatics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33954" y="254778"/>
            <a:ext cx="3690628" cy="516038"/>
            <a:chOff x="1818086" y="5516035"/>
            <a:chExt cx="17958349" cy="2511010"/>
          </a:xfrm>
        </p:grpSpPr>
        <p:pic>
          <p:nvPicPr>
            <p:cNvPr id="16" name="Bild 7" descr="uzh_logo_e_pos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086" y="5516035"/>
              <a:ext cx="7891746" cy="2511010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0371145" y="5994973"/>
              <a:ext cx="9405290" cy="2032072"/>
              <a:chOff x="4860032" y="758468"/>
              <a:chExt cx="2262683" cy="48886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6" t="30636" r="9216" b="30636"/>
              <a:stretch/>
            </p:blipFill>
            <p:spPr>
              <a:xfrm>
                <a:off x="4971841" y="758468"/>
                <a:ext cx="2150874" cy="398310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>
                <a:off x="4860032" y="764704"/>
                <a:ext cx="0" cy="482631"/>
              </a:xfrm>
              <a:prstGeom prst="line">
                <a:avLst/>
              </a:prstGeom>
              <a:solidFill>
                <a:srgbClr val="5B9BD5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4" name="Rectangle 13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28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7" t="30278" r="18906" b="26111"/>
          <a:stretch/>
        </p:blipFill>
        <p:spPr bwMode="auto">
          <a:xfrm>
            <a:off x="-508" y="1911360"/>
            <a:ext cx="9144508" cy="303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62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world validation: indoors</a:t>
            </a:r>
            <a:endParaRPr lang="en-US" dirty="0"/>
          </a:p>
        </p:txBody>
      </p:sp>
      <p:pic>
        <p:nvPicPr>
          <p:cNvPr id="4" name="Rapid%20Exploration%20with%20Multi-Rotors-%20A%20Frontier%20Selection%20Method%20for%20High%20Speed%20Fligh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" y="857004"/>
            <a:ext cx="9144508" cy="5143992"/>
          </a:xfrm>
        </p:spPr>
      </p:pic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6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validation: </a:t>
            </a:r>
            <a:r>
              <a:rPr lang="en-US" dirty="0" smtClean="0"/>
              <a:t>outdoors</a:t>
            </a:r>
            <a:endParaRPr lang="en-US" dirty="0"/>
          </a:p>
        </p:txBody>
      </p:sp>
      <p:pic>
        <p:nvPicPr>
          <p:cNvPr id="4" name="Rapid Exploration with Multi-Rotors A Frontier Selection M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4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08893" cy="5489352"/>
          </a:xfrm>
        </p:spPr>
        <p:txBody>
          <a:bodyPr/>
          <a:lstStyle/>
          <a:p>
            <a:r>
              <a:rPr lang="en-US" dirty="0" smtClean="0"/>
              <a:t>Proposed an exploration algorithm </a:t>
            </a:r>
            <a:r>
              <a:rPr lang="en-US" b="1" dirty="0" smtClean="0"/>
              <a:t>tailored to high-speed flight</a:t>
            </a:r>
          </a:p>
          <a:p>
            <a:r>
              <a:rPr lang="en-US" dirty="0" smtClean="0"/>
              <a:t>A lot can be achieved with </a:t>
            </a:r>
            <a:r>
              <a:rPr lang="en-US" b="1" dirty="0" smtClean="0"/>
              <a:t>simple</a:t>
            </a:r>
            <a:r>
              <a:rPr lang="en-US" dirty="0" smtClean="0"/>
              <a:t> means</a:t>
            </a:r>
          </a:p>
          <a:p>
            <a:r>
              <a:rPr lang="en-US" dirty="0"/>
              <a:t>Distance does not matter as much as </a:t>
            </a:r>
            <a:r>
              <a:rPr lang="en-US" b="1" dirty="0"/>
              <a:t>flight </a:t>
            </a:r>
            <a:r>
              <a:rPr lang="en-US" b="1" dirty="0" smtClean="0"/>
              <a:t>time</a:t>
            </a:r>
          </a:p>
          <a:p>
            <a:endParaRPr lang="en-US" dirty="0"/>
          </a:p>
        </p:txBody>
      </p:sp>
      <p:pic>
        <p:nvPicPr>
          <p:cNvPr id="4" name="Rapid%20Exploration%20with%20Multi-Rotors-%20A%20Frontier%20Selection%20Method%20for%20High%20Speed%20Flig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13069"/>
          <a:stretch/>
        </p:blipFill>
        <p:spPr bwMode="auto">
          <a:xfrm>
            <a:off x="971600" y="2856948"/>
            <a:ext cx="3239852" cy="158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apid%20Exploration%20with%20Multi-Rotors-%20A%20Frontier%20Selection%20Method%20for%20High%20Speed%20Fligh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b="11037"/>
          <a:stretch/>
        </p:blipFill>
        <p:spPr bwMode="auto">
          <a:xfrm>
            <a:off x="4932040" y="2852936"/>
            <a:ext cx="3240360" cy="162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1111" r="27344" b="9444"/>
          <a:stretch/>
        </p:blipFill>
        <p:spPr bwMode="auto">
          <a:xfrm>
            <a:off x="3131840" y="4477128"/>
            <a:ext cx="2880320" cy="208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apid%20Exploration%20with%20Multi-Rotors-%20A%20Frontier%20Selection%20Method%20for%20High%20Speed%20Fligh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 bwMode="auto">
          <a:xfrm>
            <a:off x="251520" y="4712680"/>
            <a:ext cx="2700300" cy="15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apid Exploration with Multi-Rotors A Frontier Selection Met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84506" y="4712681"/>
            <a:ext cx="2671970" cy="150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with Multi-Rotors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8836025" cy="3132348"/>
          </a:xfrm>
        </p:spPr>
        <p:txBody>
          <a:bodyPr/>
          <a:lstStyle/>
          <a:p>
            <a:r>
              <a:rPr lang="en-US" dirty="0" smtClean="0"/>
              <a:t>Exploration </a:t>
            </a:r>
            <a:r>
              <a:rPr lang="en-US" b="1" dirty="0" smtClean="0"/>
              <a:t>use cases</a:t>
            </a:r>
          </a:p>
          <a:p>
            <a:pPr lvl="1"/>
            <a:r>
              <a:rPr lang="en-US" dirty="0" smtClean="0"/>
              <a:t>Create a </a:t>
            </a:r>
            <a:r>
              <a:rPr lang="en-US" b="1" dirty="0" smtClean="0"/>
              <a:t>map</a:t>
            </a:r>
            <a:r>
              <a:rPr lang="en-US" dirty="0" smtClean="0"/>
              <a:t> of an unknown area</a:t>
            </a:r>
          </a:p>
          <a:p>
            <a:pPr lvl="1"/>
            <a:r>
              <a:rPr lang="en-US" b="1" dirty="0" smtClean="0"/>
              <a:t>Find objects / people</a:t>
            </a:r>
            <a:r>
              <a:rPr lang="en-US" dirty="0" smtClean="0"/>
              <a:t> (e.g. earthquake survivors)</a:t>
            </a:r>
          </a:p>
          <a:p>
            <a:r>
              <a:rPr lang="en-US" dirty="0" smtClean="0"/>
              <a:t>A case for </a:t>
            </a:r>
            <a:r>
              <a:rPr lang="en-US" b="1" dirty="0" smtClean="0"/>
              <a:t>multi-rotors</a:t>
            </a:r>
          </a:p>
          <a:p>
            <a:pPr lvl="1"/>
            <a:r>
              <a:rPr lang="en-US" dirty="0" smtClean="0"/>
              <a:t>Can handle </a:t>
            </a:r>
            <a:r>
              <a:rPr lang="en-US" b="1" dirty="0" smtClean="0"/>
              <a:t>any terrain</a:t>
            </a:r>
          </a:p>
          <a:p>
            <a:pPr lvl="1"/>
            <a:r>
              <a:rPr lang="en-US" dirty="0" smtClean="0"/>
              <a:t>Can be </a:t>
            </a:r>
            <a:r>
              <a:rPr lang="en-US" b="1" dirty="0" smtClean="0"/>
              <a:t>very fast</a:t>
            </a:r>
            <a:endParaRPr lang="en-US" b="1" dirty="0"/>
          </a:p>
        </p:txBody>
      </p:sp>
      <p:pic>
        <p:nvPicPr>
          <p:cNvPr id="4" name="Picture 2" descr="http://www.darpa.mil/uploadedImages/Content/NewsEvents/Releases/2014/FLAMissionGraphicMediu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b="4489"/>
          <a:stretch/>
        </p:blipFill>
        <p:spPr bwMode="auto">
          <a:xfrm>
            <a:off x="4049319" y="3068960"/>
            <a:ext cx="5094681" cy="331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2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Multi-Rotors: Best used at high speeds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4704437" cy="5489352"/>
          </a:xfrm>
        </p:spPr>
        <p:txBody>
          <a:bodyPr/>
          <a:lstStyle/>
          <a:p>
            <a:r>
              <a:rPr lang="en-US" b="1" dirty="0" smtClean="0"/>
              <a:t>High speed </a:t>
            </a:r>
            <a:r>
              <a:rPr lang="en-US" dirty="0" smtClean="0"/>
              <a:t>is not just a feature</a:t>
            </a:r>
          </a:p>
          <a:p>
            <a:pPr lvl="1"/>
            <a:r>
              <a:rPr lang="en-US" dirty="0" smtClean="0"/>
              <a:t>but also required for </a:t>
            </a:r>
            <a:r>
              <a:rPr lang="en-US" b="1" dirty="0" smtClean="0"/>
              <a:t>optimal use</a:t>
            </a:r>
          </a:p>
          <a:p>
            <a:r>
              <a:rPr lang="en-US" dirty="0" smtClean="0"/>
              <a:t>Hovering = energy spent, not much achieved</a:t>
            </a:r>
          </a:p>
          <a:p>
            <a:r>
              <a:rPr lang="en-US" dirty="0" smtClean="0"/>
              <a:t>Efficiency: Distance covered per energy used (thrust)</a:t>
            </a:r>
          </a:p>
          <a:p>
            <a:pPr lvl="1"/>
            <a:r>
              <a:rPr lang="en-US" b="1" dirty="0" smtClean="0"/>
              <a:t>Too slow: Waste on hovering</a:t>
            </a:r>
          </a:p>
          <a:p>
            <a:pPr lvl="1"/>
            <a:r>
              <a:rPr lang="en-US" b="1" dirty="0" smtClean="0"/>
              <a:t>Too fast: Aerodynamic drag</a:t>
            </a:r>
          </a:p>
          <a:p>
            <a:r>
              <a:rPr lang="en-US" dirty="0" smtClean="0"/>
              <a:t>Ballpark optimum: 10 m/s</a:t>
            </a:r>
          </a:p>
          <a:p>
            <a:pPr lvl="1"/>
            <a:r>
              <a:rPr lang="en-US" dirty="0" smtClean="0"/>
              <a:t>Model from [Omari 2013]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29722" r="18438" b="10833"/>
          <a:stretch/>
        </p:blipFill>
        <p:spPr bwMode="auto">
          <a:xfrm>
            <a:off x="4268871" y="4185084"/>
            <a:ext cx="4848853" cy="207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disturbance_dem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9849" t="39189" r="34754" b="38236"/>
          <a:stretch/>
        </p:blipFill>
        <p:spPr>
          <a:xfrm>
            <a:off x="5508104" y="1988840"/>
            <a:ext cx="2322286" cy="11611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9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mean for exploration?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4416405" cy="5489352"/>
          </a:xfrm>
        </p:spPr>
        <p:txBody>
          <a:bodyPr/>
          <a:lstStyle/>
          <a:p>
            <a:r>
              <a:rPr lang="en-US" dirty="0" smtClean="0"/>
              <a:t>Speed ~ momentum:</a:t>
            </a:r>
          </a:p>
          <a:p>
            <a:pPr lvl="1"/>
            <a:r>
              <a:rPr lang="en-US" b="1" dirty="0" smtClean="0"/>
              <a:t>Don’t change direction </a:t>
            </a:r>
            <a:r>
              <a:rPr lang="en-US" dirty="0" smtClean="0"/>
              <a:t>too much</a:t>
            </a:r>
          </a:p>
          <a:p>
            <a:r>
              <a:rPr lang="en-US" dirty="0" smtClean="0"/>
              <a:t>Need to </a:t>
            </a:r>
            <a:r>
              <a:rPr lang="en-US" b="1" dirty="0" smtClean="0"/>
              <a:t>react</a:t>
            </a:r>
            <a:r>
              <a:rPr lang="en-US" dirty="0" smtClean="0"/>
              <a:t> to new information </a:t>
            </a:r>
            <a:r>
              <a:rPr lang="en-US" b="1" dirty="0" smtClean="0"/>
              <a:t>quickly</a:t>
            </a:r>
          </a:p>
          <a:p>
            <a:r>
              <a:rPr lang="en-US" dirty="0" smtClean="0"/>
              <a:t>Can we fly at 10 m/s yet?</a:t>
            </a:r>
          </a:p>
          <a:p>
            <a:pPr lvl="1"/>
            <a:r>
              <a:rPr lang="en-US" dirty="0" smtClean="0"/>
              <a:t>No?</a:t>
            </a:r>
          </a:p>
          <a:p>
            <a:pPr lvl="1"/>
            <a:r>
              <a:rPr lang="en-US" dirty="0" smtClean="0"/>
              <a:t>Perception limitations</a:t>
            </a:r>
          </a:p>
          <a:p>
            <a:pPr lvl="1"/>
            <a:r>
              <a:rPr lang="en-US" dirty="0" smtClean="0"/>
              <a:t>See IROS autonomous drone racing!</a:t>
            </a:r>
          </a:p>
          <a:p>
            <a:pPr lvl="1"/>
            <a:r>
              <a:rPr lang="en-US" dirty="0" smtClean="0"/>
              <a:t>Assuming given </a:t>
            </a:r>
            <a:r>
              <a:rPr lang="en-US" b="1" dirty="0" smtClean="0"/>
              <a:t>max speed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4977172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Drone Show Korea 2016, YouTube</a:t>
            </a:r>
            <a:endParaRPr lang="en-US" sz="1400" dirty="0"/>
          </a:p>
        </p:txBody>
      </p:sp>
      <p:pic>
        <p:nvPicPr>
          <p:cNvPr id="5" name="Drone Show Korea 2016 FPV Drone Racing Fin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5976" y="2281781"/>
            <a:ext cx="4727800" cy="26593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761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4416405" cy="5489352"/>
          </a:xfrm>
        </p:spPr>
        <p:txBody>
          <a:bodyPr/>
          <a:lstStyle/>
          <a:p>
            <a:r>
              <a:rPr lang="en-US" dirty="0" smtClean="0"/>
              <a:t>Frontier-based exploration</a:t>
            </a:r>
          </a:p>
          <a:p>
            <a:pPr lvl="1"/>
            <a:r>
              <a:rPr lang="en-US" dirty="0" smtClean="0"/>
              <a:t>Occupancy grid</a:t>
            </a:r>
            <a:r>
              <a:rPr lang="en-US" b="1" dirty="0" smtClean="0"/>
              <a:t>: Free, occupied or unknown</a:t>
            </a:r>
            <a:r>
              <a:rPr lang="en-US" dirty="0" smtClean="0"/>
              <a:t> voxels</a:t>
            </a:r>
          </a:p>
          <a:p>
            <a:pPr lvl="1"/>
            <a:r>
              <a:rPr lang="en-US" dirty="0" smtClean="0"/>
              <a:t>Navigate </a:t>
            </a:r>
            <a:r>
              <a:rPr lang="en-US" b="1" dirty="0" smtClean="0"/>
              <a:t>to free next to unknown</a:t>
            </a:r>
            <a:r>
              <a:rPr lang="en-US" dirty="0" smtClean="0"/>
              <a:t> (“frontier”)</a:t>
            </a:r>
          </a:p>
          <a:p>
            <a:r>
              <a:rPr lang="en-US" dirty="0" smtClean="0"/>
              <a:t>Select </a:t>
            </a:r>
            <a:r>
              <a:rPr lang="en-US" dirty="0"/>
              <a:t>frontier </a:t>
            </a:r>
            <a:r>
              <a:rPr lang="en-US" b="1" dirty="0"/>
              <a:t>minimizing velocity change</a:t>
            </a:r>
          </a:p>
          <a:p>
            <a:r>
              <a:rPr lang="en-US" dirty="0" smtClean="0"/>
              <a:t>Incidentally, this is often </a:t>
            </a:r>
            <a:r>
              <a:rPr lang="en-US" b="1" dirty="0" smtClean="0"/>
              <a:t>in the field of view</a:t>
            </a:r>
            <a:r>
              <a:rPr lang="en-US" dirty="0" smtClean="0"/>
              <a:t>: </a:t>
            </a:r>
            <a:r>
              <a:rPr lang="en-US" b="1" dirty="0" smtClean="0"/>
              <a:t>Rapid </a:t>
            </a:r>
            <a:r>
              <a:rPr lang="en-US" dirty="0" smtClean="0"/>
              <a:t>retrieval</a:t>
            </a:r>
          </a:p>
          <a:p>
            <a:r>
              <a:rPr lang="en-US" dirty="0" smtClean="0"/>
              <a:t>Else, fall back to classical Frontier-Based Exploration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1" t="32500" r="52344" b="18611"/>
          <a:stretch/>
        </p:blipFill>
        <p:spPr bwMode="auto">
          <a:xfrm>
            <a:off x="4859096" y="587550"/>
            <a:ext cx="3889368" cy="2805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2" t="21651" r="20624" b="16667"/>
          <a:stretch/>
        </p:blipFill>
        <p:spPr bwMode="auto">
          <a:xfrm>
            <a:off x="5201112" y="3789040"/>
            <a:ext cx="3259320" cy="240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3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pic>
        <p:nvPicPr>
          <p:cNvPr id="4" name="Rapid%20Exploration%20with%20Multi-Rotors-%20A%20Frontier%20Selection%20Method%20for%20High%20Speed%20Fligh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473" t="12589" r="7945" b="13070"/>
          <a:stretch/>
        </p:blipFill>
        <p:spPr>
          <a:xfrm>
            <a:off x="-508" y="962726"/>
            <a:ext cx="9150785" cy="4932548"/>
          </a:xfrm>
        </p:spPr>
      </p:pic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445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to other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95" y="1052736"/>
            <a:ext cx="4416405" cy="2736304"/>
          </a:xfrm>
        </p:spPr>
        <p:txBody>
          <a:bodyPr/>
          <a:lstStyle/>
          <a:p>
            <a:r>
              <a:rPr lang="en-US" dirty="0" smtClean="0"/>
              <a:t>Classical Frontier-Based Exploration [</a:t>
            </a:r>
            <a:r>
              <a:rPr lang="en-US" dirty="0" err="1" smtClean="0"/>
              <a:t>Juli</a:t>
            </a:r>
            <a:r>
              <a:rPr lang="en-US" dirty="0" err="1" smtClean="0">
                <a:cs typeface="Arial"/>
              </a:rPr>
              <a:t>á</a:t>
            </a:r>
            <a:r>
              <a:rPr lang="en-US" dirty="0" smtClean="0"/>
              <a:t> 2012]</a:t>
            </a:r>
          </a:p>
          <a:p>
            <a:r>
              <a:rPr lang="en-US" dirty="0" smtClean="0"/>
              <a:t>Next-best view exploration [Bircher 2016]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15555" r="15313" b="13611"/>
          <a:stretch/>
        </p:blipFill>
        <p:spPr bwMode="auto">
          <a:xfrm>
            <a:off x="3994188" y="1247539"/>
            <a:ext cx="5017232" cy="480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4166" r="35782" b="6667"/>
          <a:stretch/>
        </p:blipFill>
        <p:spPr bwMode="auto">
          <a:xfrm>
            <a:off x="19140" y="3537012"/>
            <a:ext cx="4012800" cy="30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0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other approaches</a:t>
            </a:r>
          </a:p>
        </p:txBody>
      </p:sp>
      <p:pic>
        <p:nvPicPr>
          <p:cNvPr id="4" name="Rapid%20Exploration%20with%20Multi-Rotors-%20A%20Frontier%20Selection%20Method%20for%20High%20Speed%20Fligh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1037"/>
          <a:stretch/>
        </p:blipFill>
        <p:spPr>
          <a:xfrm>
            <a:off x="-508" y="1142746"/>
            <a:ext cx="9137042" cy="4572508"/>
          </a:xfrm>
        </p:spPr>
      </p:pic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11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t="21111" r="27344" b="9444"/>
          <a:stretch/>
        </p:blipFill>
        <p:spPr bwMode="auto">
          <a:xfrm>
            <a:off x="1491498" y="1196752"/>
            <a:ext cx="616100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08" y="6381328"/>
            <a:ext cx="9144508" cy="38209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Cieslewski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E. Kaufmann, D.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Scaramuzza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Rapid Exploration with Multi-Rotors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: A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Frontier Selection Method </a:t>
            </a:r>
            <a:r>
              <a:rPr lang="en-US" sz="1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</a:t>
            </a:r>
            <a:r>
              <a:rPr lang="en-US" sz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IROS 2017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6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eth_masterfolie_ethkuppel</Template>
  <TotalTime>0</TotalTime>
  <Words>623</Words>
  <Application>Microsoft Office PowerPoint</Application>
  <PresentationFormat>On-screen Show (4:3)</PresentationFormat>
  <Paragraphs>65</Paragraphs>
  <Slides>13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1_Standarddesign</vt:lpstr>
      <vt:lpstr>3_Standarddesign</vt:lpstr>
      <vt:lpstr>Titus Cieslewski, Elia Kaufmann, Davide Scaramuzza</vt:lpstr>
      <vt:lpstr>Exploration with Multi-Rotors</vt:lpstr>
      <vt:lpstr>Multi-Rotors: Best used at high speeds</vt:lpstr>
      <vt:lpstr>What does this mean for exploration?</vt:lpstr>
      <vt:lpstr>Our approach</vt:lpstr>
      <vt:lpstr>Our approach</vt:lpstr>
      <vt:lpstr>Comparison to other approaches</vt:lpstr>
      <vt:lpstr>Comparison to other approaches</vt:lpstr>
      <vt:lpstr>Results</vt:lpstr>
      <vt:lpstr>Results  </vt:lpstr>
      <vt:lpstr>Real world validation: indoors</vt:lpstr>
      <vt:lpstr>Real world validation: outdoors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Toolbox for Easily Calibrating Omnidirectional Cameras</dc:title>
  <dc:creator>Davide</dc:creator>
  <cp:lastModifiedBy>titus-c</cp:lastModifiedBy>
  <cp:revision>2163</cp:revision>
  <dcterms:created xsi:type="dcterms:W3CDTF">2006-10-04T12:22:52Z</dcterms:created>
  <dcterms:modified xsi:type="dcterms:W3CDTF">2017-09-25T22:48:56Z</dcterms:modified>
</cp:coreProperties>
</file>