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8" r:id="rId3"/>
    <p:sldId id="260" r:id="rId4"/>
    <p:sldId id="261" r:id="rId5"/>
    <p:sldId id="266" r:id="rId6"/>
    <p:sldId id="267" r:id="rId7"/>
    <p:sldId id="269" r:id="rId8"/>
    <p:sldId id="270" r:id="rId9"/>
    <p:sldId id="271" r:id="rId10"/>
    <p:sldId id="272" r:id="rId11"/>
    <p:sldId id="257" r:id="rId12"/>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708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86" autoAdjust="0"/>
  </p:normalViewPr>
  <p:slideViewPr>
    <p:cSldViewPr snapToGrid="0" snapToObjects="1">
      <p:cViewPr varScale="1">
        <p:scale>
          <a:sx n="114" d="100"/>
          <a:sy n="114" d="100"/>
        </p:scale>
        <p:origin x="490" y="91"/>
      </p:cViewPr>
      <p:guideLst>
        <p:guide orient="horz" pos="162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1E14FA-9852-4647-B9F7-8753EEF71AE1}" type="datetimeFigureOut">
              <a:rPr lang="de-DE" smtClean="0"/>
              <a:t>07.03.2018</a:t>
            </a:fld>
            <a:endParaRPr lang="en-US"/>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DD41-6A10-DB41-AFEA-F5FC55ABC00D}" type="slidenum">
              <a:rPr lang="en-US" smtClean="0"/>
              <a:t>‹#›</a:t>
            </a:fld>
            <a:endParaRPr lang="en-US"/>
          </a:p>
        </p:txBody>
      </p:sp>
    </p:spTree>
    <p:extLst>
      <p:ext uri="{BB962C8B-B14F-4D97-AF65-F5344CB8AC3E}">
        <p14:creationId xmlns:p14="http://schemas.microsoft.com/office/powerpoint/2010/main" val="32781457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work, we present a perception-aware receding horizon navigation approach for micro aerial vehicles. </a:t>
            </a:r>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4906DD41-6A10-DB41-AFEA-F5FC55ABC00D}" type="slidenum">
              <a:rPr lang="en-US" smtClean="0"/>
              <a:t>1</a:t>
            </a:fld>
            <a:endParaRPr lang="en-US"/>
          </a:p>
        </p:txBody>
      </p:sp>
    </p:spTree>
    <p:extLst>
      <p:ext uri="{BB962C8B-B14F-4D97-AF65-F5344CB8AC3E}">
        <p14:creationId xmlns:p14="http://schemas.microsoft.com/office/powerpoint/2010/main" val="2806091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summarize, we propose to combine perception quality, collision risk and the progress to the goal in a receding horizon setting. Our approach enables</a:t>
            </a:r>
            <a:r>
              <a:rPr lang="en-US" sz="1200" kern="1200" baseline="0" dirty="0" smtClean="0">
                <a:solidFill>
                  <a:schemeClr val="tx1"/>
                </a:solidFill>
                <a:effectLst/>
                <a:latin typeface="+mn-lt"/>
                <a:ea typeface="+mn-ea"/>
                <a:cs typeface="+mn-cs"/>
              </a:rPr>
              <a:t> better </a:t>
            </a:r>
            <a:r>
              <a:rPr lang="en-US" sz="1200" kern="1200" baseline="0" smtClean="0">
                <a:solidFill>
                  <a:schemeClr val="tx1"/>
                </a:solidFill>
                <a:effectLst/>
                <a:latin typeface="+mn-lt"/>
                <a:ea typeface="+mn-ea"/>
                <a:cs typeface="+mn-cs"/>
              </a:rPr>
              <a:t>robustness and accuracy </a:t>
            </a:r>
            <a:r>
              <a:rPr lang="en-US" sz="1200" kern="1200" baseline="0" dirty="0" smtClean="0">
                <a:solidFill>
                  <a:schemeClr val="tx1"/>
                </a:solidFill>
                <a:effectLst/>
                <a:latin typeface="+mn-lt"/>
                <a:ea typeface="+mn-ea"/>
                <a:cs typeface="+mn-cs"/>
              </a:rPr>
              <a:t>in environments with visually degraded areas.</a:t>
            </a:r>
            <a:endParaRPr lang="en-US" dirty="0"/>
          </a:p>
        </p:txBody>
      </p:sp>
      <p:sp>
        <p:nvSpPr>
          <p:cNvPr id="4" name="Slide Number Placeholder 3"/>
          <p:cNvSpPr>
            <a:spLocks noGrp="1"/>
          </p:cNvSpPr>
          <p:nvPr>
            <p:ph type="sldNum" sz="quarter" idx="10"/>
          </p:nvPr>
        </p:nvSpPr>
        <p:spPr/>
        <p:txBody>
          <a:bodyPr/>
          <a:lstStyle/>
          <a:p>
            <a:fld id="{4906DD41-6A10-DB41-AFEA-F5FC55ABC00D}" type="slidenum">
              <a:rPr lang="en-US" smtClean="0"/>
              <a:t>10</a:t>
            </a:fld>
            <a:endParaRPr lang="en-US"/>
          </a:p>
        </p:txBody>
      </p:sp>
    </p:spTree>
    <p:extLst>
      <p:ext uri="{BB962C8B-B14F-4D97-AF65-F5344CB8AC3E}">
        <p14:creationId xmlns:p14="http://schemas.microsoft.com/office/powerpoint/2010/main" val="381683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DD41-6A10-DB41-AFEA-F5FC55ABC00D}" type="slidenum">
              <a:rPr lang="en-US" smtClean="0"/>
              <a:t>11</a:t>
            </a:fld>
            <a:endParaRPr lang="en-US"/>
          </a:p>
        </p:txBody>
      </p:sp>
    </p:spTree>
    <p:extLst>
      <p:ext uri="{BB962C8B-B14F-4D97-AF65-F5344CB8AC3E}">
        <p14:creationId xmlns:p14="http://schemas.microsoft.com/office/powerpoint/2010/main" val="248499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MAVs are versatile and agile. Researchers have demonstrated impressive aerobatics with MAVS, such as flip, catching a flying ball</a:t>
            </a:r>
            <a:r>
              <a:rPr lang="en-US" sz="1200" kern="1200" baseline="0" dirty="0" smtClean="0">
                <a:solidFill>
                  <a:schemeClr val="tx1"/>
                </a:solidFill>
                <a:effectLst/>
                <a:latin typeface="+mn-lt"/>
                <a:ea typeface="+mn-ea"/>
                <a:cs typeface="+mn-cs"/>
              </a:rPr>
              <a:t> and flying through a narrow gap.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Moreover, when we equip MAVs with onboard sensors, they have the potential to operate autonomously using only onboard sensing and computing.</a:t>
            </a:r>
          </a:p>
          <a:p>
            <a:r>
              <a:rPr lang="en-US" sz="1200" kern="1200" dirty="0" smtClean="0">
                <a:solidFill>
                  <a:schemeClr val="tx1"/>
                </a:solidFill>
                <a:effectLst/>
                <a:latin typeface="+mn-lt"/>
                <a:ea typeface="+mn-ea"/>
                <a:cs typeface="+mn-cs"/>
              </a:rPr>
              <a:t>However, there are still many challenges before we can deploy such powerful platforms in real world.</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06DD41-6A10-DB41-AFEA-F5FC55ABC00D}" type="slidenum">
              <a:rPr lang="en-US" smtClean="0"/>
              <a:t>2</a:t>
            </a:fld>
            <a:endParaRPr lang="en-US"/>
          </a:p>
        </p:txBody>
      </p:sp>
    </p:spTree>
    <p:extLst>
      <p:ext uri="{BB962C8B-B14F-4D97-AF65-F5344CB8AC3E}">
        <p14:creationId xmlns:p14="http://schemas.microsoft.com/office/powerpoint/2010/main" val="263551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specific problem we are trying to tackle here is that real-world scenario may impose serious perception challenges.</a:t>
            </a:r>
          </a:p>
          <a:p>
            <a:r>
              <a:rPr lang="en-US" sz="1200" kern="1200" dirty="0" smtClean="0">
                <a:solidFill>
                  <a:schemeClr val="tx1"/>
                </a:solidFill>
                <a:effectLst/>
                <a:latin typeface="+mn-lt"/>
                <a:ea typeface="+mn-ea"/>
                <a:cs typeface="+mn-cs"/>
              </a:rPr>
              <a:t>For example, in this environment, the naïve solution to go straight to the goal is not a good option, because the</a:t>
            </a:r>
            <a:r>
              <a:rPr lang="en-US" sz="1200" kern="1200" baseline="0" dirty="0" smtClean="0">
                <a:solidFill>
                  <a:schemeClr val="tx1"/>
                </a:solidFill>
                <a:effectLst/>
                <a:latin typeface="+mn-lt"/>
                <a:ea typeface="+mn-ea"/>
                <a:cs typeface="+mn-cs"/>
              </a:rPr>
              <a:t> MAV will </a:t>
            </a:r>
            <a:r>
              <a:rPr lang="en-US" sz="1200" kern="1200" dirty="0" smtClean="0">
                <a:solidFill>
                  <a:schemeClr val="tx1"/>
                </a:solidFill>
                <a:effectLst/>
                <a:latin typeface="+mn-lt"/>
                <a:ea typeface="+mn-ea"/>
                <a:cs typeface="+mn-cs"/>
              </a:rPr>
              <a:t>go through textureless areas.</a:t>
            </a:r>
          </a:p>
          <a:p>
            <a:r>
              <a:rPr lang="en-US" sz="1200" kern="1200" dirty="0" smtClean="0">
                <a:solidFill>
                  <a:schemeClr val="tx1"/>
                </a:solidFill>
                <a:effectLst/>
                <a:latin typeface="+mn-lt"/>
                <a:ea typeface="+mn-ea"/>
                <a:cs typeface="+mn-cs"/>
              </a:rPr>
              <a:t>Green paths close to the forest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will be a better choice</a:t>
            </a:r>
            <a:r>
              <a:rPr lang="en-US" sz="1200" kern="1200" baseline="0" dirty="0" smtClean="0">
                <a:solidFill>
                  <a:schemeClr val="tx1"/>
                </a:solidFill>
                <a:effectLst/>
                <a:latin typeface="+mn-lt"/>
                <a:ea typeface="+mn-ea"/>
                <a:cs typeface="+mn-cs"/>
              </a:rPr>
              <a:t> instead.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achieve such behavior, we propose to consider perception quality in a receding horizon fashion for navigation.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906DD41-6A10-DB41-AFEA-F5FC55ABC00D}" type="slidenum">
              <a:rPr lang="en-US" smtClean="0"/>
              <a:t>3</a:t>
            </a:fld>
            <a:endParaRPr lang="en-US"/>
          </a:p>
        </p:txBody>
      </p:sp>
    </p:spTree>
    <p:extLst>
      <p:ext uri="{BB962C8B-B14F-4D97-AF65-F5344CB8AC3E}">
        <p14:creationId xmlns:p14="http://schemas.microsoft.com/office/powerpoint/2010/main" val="178973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approach uses two maps to represent the knowledge about the environment: a dense map for obstacles and an active map for localization.</a:t>
            </a:r>
          </a:p>
          <a:p>
            <a:r>
              <a:rPr lang="en-US" sz="1200" kern="1200" dirty="0" smtClean="0">
                <a:solidFill>
                  <a:schemeClr val="tx1"/>
                </a:solidFill>
                <a:effectLst/>
                <a:latin typeface="+mn-lt"/>
                <a:ea typeface="+mn-ea"/>
                <a:cs typeface="+mn-cs"/>
              </a:rPr>
              <a:t>We first generate a library of motion primitives within a limited horizon, then evaluate each of the motion primitive for the progress to the goal, the collision risk and the perception quality. Then we select the best one to execute in terms of these metrics. This process is repeated online as new information arrives.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906DD41-6A10-DB41-AFEA-F5FC55ABC00D}" type="slidenum">
              <a:rPr lang="en-US" smtClean="0"/>
              <a:t>4</a:t>
            </a:fld>
            <a:endParaRPr lang="en-US"/>
          </a:p>
        </p:txBody>
      </p:sp>
    </p:spTree>
    <p:extLst>
      <p:ext uri="{BB962C8B-B14F-4D97-AF65-F5344CB8AC3E}">
        <p14:creationId xmlns:p14="http://schemas.microsoft.com/office/powerpoint/2010/main" val="561048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make </a:t>
            </a:r>
            <a:endParaRPr lang="en-US" dirty="0"/>
          </a:p>
        </p:txBody>
      </p:sp>
      <p:sp>
        <p:nvSpPr>
          <p:cNvPr id="4" name="Slide Number Placeholder 3"/>
          <p:cNvSpPr>
            <a:spLocks noGrp="1"/>
          </p:cNvSpPr>
          <p:nvPr>
            <p:ph type="sldNum" sz="quarter" idx="10"/>
          </p:nvPr>
        </p:nvSpPr>
        <p:spPr/>
        <p:txBody>
          <a:bodyPr/>
          <a:lstStyle/>
          <a:p>
            <a:fld id="{4906DD41-6A10-DB41-AFEA-F5FC55ABC00D}" type="slidenum">
              <a:rPr lang="en-US" smtClean="0"/>
              <a:t>5</a:t>
            </a:fld>
            <a:endParaRPr lang="en-US"/>
          </a:p>
        </p:txBody>
      </p:sp>
    </p:spTree>
    <p:extLst>
      <p:ext uri="{BB962C8B-B14F-4D97-AF65-F5344CB8AC3E}">
        <p14:creationId xmlns:p14="http://schemas.microsoft.com/office/powerpoint/2010/main" val="160368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evaluate the perception quality, we extract the active 3D points from a SLAM system.</a:t>
            </a:r>
          </a:p>
          <a:p>
            <a:r>
              <a:rPr lang="en-US" sz="1200" kern="1200" dirty="0" smtClean="0">
                <a:solidFill>
                  <a:schemeClr val="tx1"/>
                </a:solidFill>
                <a:effectLst/>
                <a:latin typeface="+mn-lt"/>
                <a:ea typeface="+mn-ea"/>
                <a:cs typeface="+mn-cs"/>
              </a:rPr>
              <a:t>For each motion primitive, we sample several poses and calculate the fisher information matrix for each pose.</a:t>
            </a:r>
          </a:p>
          <a:p>
            <a:r>
              <a:rPr lang="en-US" sz="1200" kern="1200" dirty="0" smtClean="0">
                <a:solidFill>
                  <a:schemeClr val="tx1"/>
                </a:solidFill>
                <a:effectLst/>
                <a:latin typeface="+mn-lt"/>
                <a:ea typeface="+mn-ea"/>
                <a:cs typeface="+mn-cs"/>
              </a:rPr>
              <a:t>Then we combine the information matrices for all the samples to calculate the perception quality for this motion primitive.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906DD41-6A10-DB41-AFEA-F5FC55ABC00D}" type="slidenum">
              <a:rPr lang="en-US" smtClean="0"/>
              <a:t>6</a:t>
            </a:fld>
            <a:endParaRPr lang="en-US"/>
          </a:p>
        </p:txBody>
      </p:sp>
    </p:spTree>
    <p:extLst>
      <p:ext uri="{BB962C8B-B14F-4D97-AF65-F5344CB8AC3E}">
        <p14:creationId xmlns:p14="http://schemas.microsoft.com/office/powerpoint/2010/main" val="1857607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tested our approach in extensive simulations.</a:t>
            </a:r>
          </a:p>
          <a:p>
            <a:r>
              <a:rPr lang="en-US" sz="1200" kern="1200" dirty="0" smtClean="0">
                <a:solidFill>
                  <a:schemeClr val="tx1"/>
                </a:solidFill>
                <a:effectLst/>
                <a:latin typeface="+mn-lt"/>
                <a:ea typeface="+mn-ea"/>
                <a:cs typeface="+mn-cs"/>
              </a:rPr>
              <a:t>In this scenario, our perception-aware method is able to prevent the MAV from entering visually degraded area.</a:t>
            </a:r>
          </a:p>
          <a:p>
            <a:r>
              <a:rPr lang="en-US" sz="1200" kern="1200" dirty="0" smtClean="0">
                <a:solidFill>
                  <a:schemeClr val="tx1"/>
                </a:solidFill>
                <a:effectLst/>
                <a:latin typeface="+mn-lt"/>
                <a:ea typeface="+mn-ea"/>
                <a:cs typeface="+mn-cs"/>
              </a:rPr>
              <a:t>We compared our method with</a:t>
            </a:r>
            <a:r>
              <a:rPr lang="en-US" sz="1200" kern="1200" baseline="0" dirty="0" smtClean="0">
                <a:solidFill>
                  <a:schemeClr val="tx1"/>
                </a:solidFill>
                <a:effectLst/>
                <a:latin typeface="+mn-lt"/>
                <a:ea typeface="+mn-ea"/>
                <a:cs typeface="+mn-cs"/>
              </a:rPr>
              <a:t> an equivalent method </a:t>
            </a:r>
            <a:r>
              <a:rPr lang="en-US" sz="1200" kern="1200" dirty="0" smtClean="0">
                <a:solidFill>
                  <a:schemeClr val="tx1"/>
                </a:solidFill>
                <a:effectLst/>
                <a:latin typeface="+mn-lt"/>
                <a:ea typeface="+mn-ea"/>
                <a:cs typeface="+mn-cs"/>
              </a:rPr>
              <a:t>without considering the perception quality, our method achieved higher success rate and lower state estimation error.</a:t>
            </a:r>
          </a:p>
          <a:p>
            <a:endParaRPr lang="en-US" dirty="0"/>
          </a:p>
        </p:txBody>
      </p:sp>
      <p:sp>
        <p:nvSpPr>
          <p:cNvPr id="4" name="Slide Number Placeholder 3"/>
          <p:cNvSpPr>
            <a:spLocks noGrp="1"/>
          </p:cNvSpPr>
          <p:nvPr>
            <p:ph type="sldNum" sz="quarter" idx="10"/>
          </p:nvPr>
        </p:nvSpPr>
        <p:spPr/>
        <p:txBody>
          <a:bodyPr/>
          <a:lstStyle/>
          <a:p>
            <a:fld id="{4906DD41-6A10-DB41-AFEA-F5FC55ABC00D}" type="slidenum">
              <a:rPr lang="en-US" smtClean="0"/>
              <a:t>7</a:t>
            </a:fld>
            <a:endParaRPr lang="en-US"/>
          </a:p>
        </p:txBody>
      </p:sp>
    </p:spTree>
    <p:extLst>
      <p:ext uri="{BB962C8B-B14F-4D97-AF65-F5344CB8AC3E}">
        <p14:creationId xmlns:p14="http://schemas.microsoft.com/office/powerpoint/2010/main" val="607452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interesting thing we observed in our experiment is that, obstacles are </a:t>
            </a:r>
            <a:r>
              <a:rPr lang="en-US" sz="1200" kern="1200" dirty="0" err="1" smtClean="0">
                <a:solidFill>
                  <a:schemeClr val="tx1"/>
                </a:solidFill>
                <a:effectLst/>
                <a:latin typeface="+mn-lt"/>
                <a:ea typeface="+mn-ea"/>
                <a:cs typeface="+mn-cs"/>
              </a:rPr>
              <a:t>repellers</a:t>
            </a:r>
            <a:r>
              <a:rPr lang="en-US" sz="1200" kern="1200" dirty="0" smtClean="0">
                <a:solidFill>
                  <a:schemeClr val="tx1"/>
                </a:solidFill>
                <a:effectLst/>
                <a:latin typeface="+mn-lt"/>
                <a:ea typeface="+mn-ea"/>
                <a:cs typeface="+mn-cs"/>
              </a:rPr>
              <a:t>, due to the collision risk, and attractors, due to the active features on them.</a:t>
            </a:r>
          </a:p>
          <a:p>
            <a:r>
              <a:rPr lang="en-US" sz="1200" kern="1200" dirty="0" smtClean="0">
                <a:solidFill>
                  <a:schemeClr val="tx1"/>
                </a:solidFill>
                <a:effectLst/>
                <a:latin typeface="+mn-lt"/>
                <a:ea typeface="+mn-ea"/>
                <a:cs typeface="+mn-cs"/>
              </a:rPr>
              <a:t>Our method is able to strike a balance between collision risk and state estimation uncertainty.</a:t>
            </a:r>
          </a:p>
          <a:p>
            <a:endParaRPr lang="en-US" dirty="0"/>
          </a:p>
        </p:txBody>
      </p:sp>
      <p:sp>
        <p:nvSpPr>
          <p:cNvPr id="4" name="Slide Number Placeholder 3"/>
          <p:cNvSpPr>
            <a:spLocks noGrp="1"/>
          </p:cNvSpPr>
          <p:nvPr>
            <p:ph type="sldNum" sz="quarter" idx="10"/>
          </p:nvPr>
        </p:nvSpPr>
        <p:spPr/>
        <p:txBody>
          <a:bodyPr/>
          <a:lstStyle/>
          <a:p>
            <a:fld id="{4906DD41-6A10-DB41-AFEA-F5FC55ABC00D}" type="slidenum">
              <a:rPr lang="en-US" smtClean="0"/>
              <a:t>8</a:t>
            </a:fld>
            <a:endParaRPr lang="en-US"/>
          </a:p>
        </p:txBody>
      </p:sp>
    </p:spTree>
    <p:extLst>
      <p:ext uri="{BB962C8B-B14F-4D97-AF65-F5344CB8AC3E}">
        <p14:creationId xmlns:p14="http://schemas.microsoft.com/office/powerpoint/2010/main" val="85824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also validated our method in a real-world scenario. Our approach is able to command the MAV to follow a visually informative path to the goal.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906DD41-6A10-DB41-AFEA-F5FC55ABC00D}" type="slidenum">
              <a:rPr lang="en-US" smtClean="0"/>
              <a:t>9</a:t>
            </a:fld>
            <a:endParaRPr lang="en-US"/>
          </a:p>
        </p:txBody>
      </p:sp>
    </p:spTree>
    <p:extLst>
      <p:ext uri="{BB962C8B-B14F-4D97-AF65-F5344CB8AC3E}">
        <p14:creationId xmlns:p14="http://schemas.microsoft.com/office/powerpoint/2010/main" val="982284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CH" smtClean="0"/>
              <a:t>Mastertitelformat bearbeiten</a:t>
            </a:r>
            <a:endParaRPr lang="en-US"/>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Master-Untertitelformat bearbeiten</a:t>
            </a:r>
            <a:endParaRPr lang="en-US"/>
          </a:p>
        </p:txBody>
      </p:sp>
      <p:sp>
        <p:nvSpPr>
          <p:cNvPr id="4" name="Datumsplatzhalter 3"/>
          <p:cNvSpPr>
            <a:spLocks noGrp="1"/>
          </p:cNvSpPr>
          <p:nvPr>
            <p:ph type="dt" sz="half" idx="10"/>
          </p:nvPr>
        </p:nvSpPr>
        <p:spPr/>
        <p:txBody>
          <a:bodyPr/>
          <a:lstStyle/>
          <a:p>
            <a:fld id="{FDF849D9-BADA-3E40-9C07-F8173B189E39}" type="datetimeFigureOut">
              <a:rPr lang="de-DE" smtClean="0"/>
              <a:t>07.03.2018</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2DD9FA5D-068F-7347-A89B-F221D31B55F5}" type="slidenum">
              <a:rPr lang="en-US" smtClean="0"/>
              <a:t>‹#›</a:t>
            </a:fld>
            <a:endParaRPr lang="en-US"/>
          </a:p>
        </p:txBody>
      </p:sp>
    </p:spTree>
    <p:extLst>
      <p:ext uri="{BB962C8B-B14F-4D97-AF65-F5344CB8AC3E}">
        <p14:creationId xmlns:p14="http://schemas.microsoft.com/office/powerpoint/2010/main" val="34648262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95263" y="205979"/>
            <a:ext cx="8753475" cy="857250"/>
          </a:xfrm>
        </p:spPr>
        <p:txBody>
          <a:bodyPr>
            <a:normAutofit/>
          </a:bodyPr>
          <a:lstStyle>
            <a:lvl1pPr algn="l">
              <a:defRPr sz="3800"/>
            </a:lvl1pPr>
          </a:lstStyle>
          <a:p>
            <a:r>
              <a:rPr lang="de-CH" dirty="0" smtClean="0"/>
              <a:t>Mastertitelformat bearbeiten</a:t>
            </a:r>
            <a:endParaRPr lang="en-US" dirty="0"/>
          </a:p>
        </p:txBody>
      </p:sp>
      <p:sp>
        <p:nvSpPr>
          <p:cNvPr id="3" name="Inhaltsplatzhalter 2"/>
          <p:cNvSpPr>
            <a:spLocks noGrp="1"/>
          </p:cNvSpPr>
          <p:nvPr>
            <p:ph idx="1"/>
          </p:nvPr>
        </p:nvSpPr>
        <p:spPr>
          <a:xfrm>
            <a:off x="195263" y="1200151"/>
            <a:ext cx="8753474" cy="3394472"/>
          </a:xfrm>
        </p:spPr>
        <p:txBody>
          <a:bodyPr/>
          <a:lstStyle>
            <a:lvl1pPr>
              <a:defRPr sz="2400"/>
            </a:lvl1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en-US" dirty="0"/>
          </a:p>
        </p:txBody>
      </p:sp>
    </p:spTree>
    <p:extLst>
      <p:ext uri="{BB962C8B-B14F-4D97-AF65-F5344CB8AC3E}">
        <p14:creationId xmlns:p14="http://schemas.microsoft.com/office/powerpoint/2010/main" val="10720106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CH" smtClean="0"/>
              <a:t>Mastertitelformat bearbeiten</a:t>
            </a:r>
            <a:endParaRPr lang="en-US"/>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F849D9-BADA-3E40-9C07-F8173B189E39}" type="datetimeFigureOut">
              <a:rPr lang="de-DE" smtClean="0"/>
              <a:t>07.03.2018</a:t>
            </a:fld>
            <a:endParaRPr lang="en-US"/>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DD9FA5D-068F-7347-A89B-F221D31B55F5}" type="slidenum">
              <a:rPr lang="en-US" smtClean="0"/>
              <a:t>‹#›</a:t>
            </a:fld>
            <a:endParaRPr lang="en-US"/>
          </a:p>
        </p:txBody>
      </p:sp>
    </p:spTree>
    <p:extLst>
      <p:ext uri="{BB962C8B-B14F-4D97-AF65-F5344CB8AC3E}">
        <p14:creationId xmlns:p14="http://schemas.microsoft.com/office/powerpoint/2010/main" val="1591823902"/>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microsoft.com/office/2007/relationships/media" Target="../media/media3.mp4"/><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4.mp4"/><Relationship Id="rId7" Type="http://schemas.openxmlformats.org/officeDocument/2006/relationships/image" Target="../media/image8.png"/><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7.xml"/><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 name="Title 1"/>
          <p:cNvSpPr>
            <a:spLocks noGrp="1"/>
          </p:cNvSpPr>
          <p:nvPr>
            <p:ph type="ctrTitle"/>
          </p:nvPr>
        </p:nvSpPr>
        <p:spPr>
          <a:xfrm>
            <a:off x="448784" y="-198093"/>
            <a:ext cx="8254088" cy="2376263"/>
          </a:xfrm>
        </p:spPr>
        <p:txBody>
          <a:bodyPr>
            <a:normAutofit/>
          </a:bodyPr>
          <a:lstStyle/>
          <a:p>
            <a:r>
              <a:rPr lang="en-US" sz="4000" b="1" dirty="0">
                <a:solidFill>
                  <a:schemeClr val="bg1"/>
                </a:solidFill>
              </a:rPr>
              <a:t> </a:t>
            </a:r>
            <a:r>
              <a:rPr lang="en-US" sz="4000" b="1" dirty="0" smtClean="0">
                <a:solidFill>
                  <a:schemeClr val="bg1"/>
                </a:solidFill>
              </a:rPr>
              <a:t>Perception-aware Receding Horizon Navigation for MAVs</a:t>
            </a:r>
            <a:endParaRPr lang="de-CH" sz="4000" b="1" dirty="0">
              <a:solidFill>
                <a:schemeClr val="bg1"/>
              </a:solidFill>
            </a:endParaRPr>
          </a:p>
        </p:txBody>
      </p:sp>
      <p:sp>
        <p:nvSpPr>
          <p:cNvPr id="27" name="Subtitle 2"/>
          <p:cNvSpPr>
            <a:spLocks noGrp="1"/>
          </p:cNvSpPr>
          <p:nvPr>
            <p:ph type="subTitle" idx="1"/>
          </p:nvPr>
        </p:nvSpPr>
        <p:spPr>
          <a:xfrm>
            <a:off x="0" y="1930780"/>
            <a:ext cx="9144000" cy="694928"/>
          </a:xfrm>
        </p:spPr>
        <p:txBody>
          <a:bodyPr>
            <a:normAutofit/>
          </a:bodyPr>
          <a:lstStyle/>
          <a:p>
            <a:r>
              <a:rPr lang="it-IT" sz="2400" b="1" dirty="0" smtClean="0">
                <a:solidFill>
                  <a:schemeClr val="bg1"/>
                </a:solidFill>
              </a:rPr>
              <a:t>Zichao Zhang, Davide Scaramuzza</a:t>
            </a:r>
          </a:p>
        </p:txBody>
      </p:sp>
      <p:grpSp>
        <p:nvGrpSpPr>
          <p:cNvPr id="54" name="Group 53"/>
          <p:cNvGrpSpPr/>
          <p:nvPr/>
        </p:nvGrpSpPr>
        <p:grpSpPr>
          <a:xfrm>
            <a:off x="3127110" y="2795588"/>
            <a:ext cx="3071066" cy="1260116"/>
            <a:chOff x="2737051" y="3622776"/>
            <a:chExt cx="4355229" cy="1787034"/>
          </a:xfrm>
        </p:grpSpPr>
        <p:pic>
          <p:nvPicPr>
            <p:cNvPr id="55" name="Picture 54"/>
            <p:cNvPicPr>
              <a:picLocks noChangeAspect="1"/>
            </p:cNvPicPr>
            <p:nvPr/>
          </p:nvPicPr>
          <p:blipFill rotWithShape="1">
            <a:blip r:embed="rId4" cstate="print">
              <a:extLst>
                <a:ext uri="{28A0092B-C50C-407E-A947-70E740481C1C}">
                  <a14:useLocalDpi xmlns:a14="http://schemas.microsoft.com/office/drawing/2010/main" val="0"/>
                </a:ext>
              </a:extLst>
            </a:blip>
            <a:srcRect l="24271" t="26831" r="22718" b="27994"/>
            <a:stretch/>
          </p:blipFill>
          <p:spPr>
            <a:xfrm>
              <a:off x="2901908" y="3622776"/>
              <a:ext cx="2966236" cy="1787034"/>
            </a:xfrm>
            <a:prstGeom prst="rect">
              <a:avLst/>
            </a:prstGeom>
          </p:spPr>
        </p:pic>
        <p:sp>
          <p:nvSpPr>
            <p:cNvPr id="56" name="Subtitle 2"/>
            <p:cNvSpPr txBox="1">
              <a:spLocks/>
            </p:cNvSpPr>
            <p:nvPr/>
          </p:nvSpPr>
          <p:spPr>
            <a:xfrm>
              <a:off x="2737051" y="4797152"/>
              <a:ext cx="4355229" cy="424875"/>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sz="2000" dirty="0" smtClean="0">
                  <a:solidFill>
                    <a:schemeClr val="bg1"/>
                  </a:solidFill>
                </a:rPr>
                <a:t>rpg.ifi.uzh.ch</a:t>
              </a:r>
            </a:p>
          </p:txBody>
        </p:sp>
      </p:grpSp>
      <p:grpSp>
        <p:nvGrpSpPr>
          <p:cNvPr id="57" name="Group 56"/>
          <p:cNvGrpSpPr/>
          <p:nvPr/>
        </p:nvGrpSpPr>
        <p:grpSpPr>
          <a:xfrm>
            <a:off x="6493516" y="4150011"/>
            <a:ext cx="1855150" cy="721168"/>
            <a:chOff x="251520" y="4653136"/>
            <a:chExt cx="3694520" cy="1436201"/>
          </a:xfrm>
        </p:grpSpPr>
        <p:pic>
          <p:nvPicPr>
            <p:cNvPr id="5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653136"/>
              <a:ext cx="3685200" cy="1152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Rectangle 58"/>
            <p:cNvSpPr/>
            <p:nvPr/>
          </p:nvSpPr>
          <p:spPr>
            <a:xfrm>
              <a:off x="1475655" y="5726798"/>
              <a:ext cx="2470385" cy="362539"/>
            </a:xfrm>
            <a:prstGeom prst="rect">
              <a:avLst/>
            </a:prstGeom>
          </p:spPr>
          <p:txBody>
            <a:bodyPr wrap="none">
              <a:spAutoFit/>
            </a:bodyPr>
            <a:lstStyle/>
            <a:p>
              <a:r>
                <a:rPr lang="it-IT" sz="1200" b="1" dirty="0" smtClean="0">
                  <a:solidFill>
                    <a:schemeClr val="bg1"/>
                  </a:solidFill>
                </a:rPr>
                <a:t>Department of Informatics</a:t>
              </a:r>
              <a:endParaRPr lang="de-CH" sz="1200" dirty="0"/>
            </a:p>
          </p:txBody>
        </p:sp>
      </p:grpSp>
      <p:grpSp>
        <p:nvGrpSpPr>
          <p:cNvPr id="60" name="Group 59"/>
          <p:cNvGrpSpPr/>
          <p:nvPr/>
        </p:nvGrpSpPr>
        <p:grpSpPr>
          <a:xfrm>
            <a:off x="304921" y="4154064"/>
            <a:ext cx="3460964" cy="753496"/>
            <a:chOff x="5047006" y="4984256"/>
            <a:chExt cx="4472035" cy="973620"/>
          </a:xfrm>
        </p:grpSpPr>
        <p:grpSp>
          <p:nvGrpSpPr>
            <p:cNvPr id="61" name="Group 60"/>
            <p:cNvGrpSpPr/>
            <p:nvPr/>
          </p:nvGrpSpPr>
          <p:grpSpPr>
            <a:xfrm>
              <a:off x="5047006" y="4984256"/>
              <a:ext cx="3075839" cy="973620"/>
              <a:chOff x="251520" y="4653136"/>
              <a:chExt cx="4740614" cy="1500585"/>
            </a:xfrm>
          </p:grpSpPr>
          <p:pic>
            <p:nvPicPr>
              <p:cNvPr id="6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653136"/>
                <a:ext cx="3685200" cy="1152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Rectangle 64"/>
              <p:cNvSpPr/>
              <p:nvPr/>
            </p:nvSpPr>
            <p:spPr>
              <a:xfrm>
                <a:off x="1475655" y="5726798"/>
                <a:ext cx="3516479" cy="426923"/>
              </a:xfrm>
              <a:prstGeom prst="rect">
                <a:avLst/>
              </a:prstGeom>
            </p:spPr>
            <p:txBody>
              <a:bodyPr wrap="none">
                <a:spAutoFit/>
              </a:bodyPr>
              <a:lstStyle/>
              <a:p>
                <a:r>
                  <a:rPr lang="it-IT" sz="1200" b="1" dirty="0" smtClean="0">
                    <a:solidFill>
                      <a:schemeClr val="bg1"/>
                    </a:solidFill>
                  </a:rPr>
                  <a:t>Department of Neuroinformatics</a:t>
                </a:r>
                <a:endParaRPr lang="de-CH" sz="1200" dirty="0"/>
              </a:p>
            </p:txBody>
          </p:sp>
        </p:grpSp>
        <p:graphicFrame>
          <p:nvGraphicFramePr>
            <p:cNvPr id="62" name="Object 61"/>
            <p:cNvGraphicFramePr>
              <a:graphicFrameLocks noChangeAspect="1"/>
            </p:cNvGraphicFramePr>
            <p:nvPr>
              <p:extLst>
                <p:ext uri="{D42A27DB-BD31-4B8C-83A1-F6EECF244321}">
                  <p14:modId xmlns:p14="http://schemas.microsoft.com/office/powerpoint/2010/main" val="2301046982"/>
                </p:ext>
              </p:extLst>
            </p:nvPr>
          </p:nvGraphicFramePr>
          <p:xfrm>
            <a:off x="7648421" y="5163880"/>
            <a:ext cx="1870620" cy="346388"/>
          </p:xfrm>
          <a:graphic>
            <a:graphicData uri="http://schemas.openxmlformats.org/presentationml/2006/ole">
              <mc:AlternateContent xmlns:mc="http://schemas.openxmlformats.org/markup-compatibility/2006">
                <mc:Choice xmlns:v="urn:schemas-microsoft-com:vml" Requires="v">
                  <p:oleObj spid="_x0000_s1188" name="PHOTO-PAINT" r:id="rId6" imgW="4818600" imgH="892800" progId="CorelPHOTOPAINT.Image.19">
                    <p:embed/>
                  </p:oleObj>
                </mc:Choice>
                <mc:Fallback>
                  <p:oleObj name="PHOTO-PAINT" r:id="rId6" imgW="4818600" imgH="892800" progId="CorelPHOTOPAINT.Image.19">
                    <p:embed/>
                    <p:pic>
                      <p:nvPicPr>
                        <p:cNvPr id="7" name="Object 6"/>
                        <p:cNvPicPr/>
                        <p:nvPr/>
                      </p:nvPicPr>
                      <p:blipFill>
                        <a:blip r:embed="rId7"/>
                        <a:stretch>
                          <a:fillRect/>
                        </a:stretch>
                      </p:blipFill>
                      <p:spPr>
                        <a:xfrm>
                          <a:off x="7648421" y="5163880"/>
                          <a:ext cx="1870620" cy="346388"/>
                        </a:xfrm>
                        <a:prstGeom prst="rect">
                          <a:avLst/>
                        </a:prstGeom>
                      </p:spPr>
                    </p:pic>
                  </p:oleObj>
                </mc:Fallback>
              </mc:AlternateContent>
            </a:graphicData>
          </a:graphic>
        </p:graphicFrame>
        <p:cxnSp>
          <p:nvCxnSpPr>
            <p:cNvPr id="63" name="Straight Connector 62"/>
            <p:cNvCxnSpPr/>
            <p:nvPr/>
          </p:nvCxnSpPr>
          <p:spPr>
            <a:xfrm>
              <a:off x="7596336" y="4984256"/>
              <a:ext cx="0" cy="6411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5402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5263" y="-3571"/>
            <a:ext cx="8753475" cy="660796"/>
          </a:xfrm>
        </p:spPr>
        <p:txBody>
          <a:bodyPr>
            <a:noAutofit/>
          </a:bodyPr>
          <a:lstStyle/>
          <a:p>
            <a:r>
              <a:rPr lang="en-US" dirty="0" smtClean="0"/>
              <a:t>Summary</a:t>
            </a:r>
            <a:endParaRPr lang="en-US" dirty="0"/>
          </a:p>
        </p:txBody>
      </p:sp>
      <p:sp>
        <p:nvSpPr>
          <p:cNvPr id="7" name="TextBox 6"/>
          <p:cNvSpPr txBox="1"/>
          <p:nvPr/>
        </p:nvSpPr>
        <p:spPr>
          <a:xfrm>
            <a:off x="-57150" y="4905375"/>
            <a:ext cx="7391400" cy="276999"/>
          </a:xfrm>
          <a:prstGeom prst="rect">
            <a:avLst/>
          </a:prstGeom>
          <a:noFill/>
        </p:spPr>
        <p:txBody>
          <a:bodyPr wrap="square" rtlCol="0">
            <a:spAutoFit/>
          </a:bodyPr>
          <a:lstStyle/>
          <a:p>
            <a:r>
              <a:rPr lang="en-US" sz="1200" dirty="0" smtClean="0">
                <a:solidFill>
                  <a:schemeClr val="bg1">
                    <a:lumMod val="75000"/>
                  </a:schemeClr>
                </a:solidFill>
              </a:rPr>
              <a:t>Zichao</a:t>
            </a:r>
            <a:r>
              <a:rPr lang="en-US" sz="1200" baseline="0" dirty="0" smtClean="0">
                <a:solidFill>
                  <a:schemeClr val="bg1">
                    <a:lumMod val="75000"/>
                  </a:schemeClr>
                </a:solidFill>
              </a:rPr>
              <a:t> Zhang – ETH and University of Zurich – Perception-aware Receding Horizon Navigation for MAVs</a:t>
            </a:r>
            <a:endParaRPr lang="en-US" sz="1200" dirty="0">
              <a:solidFill>
                <a:schemeClr val="bg1">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918" y="1071096"/>
            <a:ext cx="4154000" cy="3129869"/>
          </a:xfrm>
          <a:prstGeom prst="rect">
            <a:avLst/>
          </a:prstGeom>
        </p:spPr>
      </p:pic>
      <p:sp>
        <p:nvSpPr>
          <p:cNvPr id="23" name="Rectangle 2"/>
          <p:cNvSpPr>
            <a:spLocks noChangeArrowheads="1"/>
          </p:cNvSpPr>
          <p:nvPr/>
        </p:nvSpPr>
        <p:spPr bwMode="auto">
          <a:xfrm>
            <a:off x="195263" y="1071096"/>
            <a:ext cx="4423629" cy="361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193675" indent="-193675">
              <a:buClr>
                <a:srgbClr val="000000"/>
              </a:buClr>
              <a:buSzPct val="100000"/>
              <a:buFont typeface="Times New Roman" panose="02020603050405020304" pitchFamily="18" charset="0"/>
              <a:tabLst>
                <a:tab pos="193675" algn="l"/>
                <a:tab pos="650875" algn="l"/>
                <a:tab pos="1108075" algn="l"/>
                <a:tab pos="1565275" algn="l"/>
                <a:tab pos="2022475" algn="l"/>
                <a:tab pos="2479675" algn="l"/>
                <a:tab pos="2936875" algn="l"/>
                <a:tab pos="3394075" algn="l"/>
                <a:tab pos="3851275" algn="l"/>
                <a:tab pos="4308475" algn="l"/>
                <a:tab pos="4765675" algn="l"/>
                <a:tab pos="5222875" algn="l"/>
                <a:tab pos="5680075" algn="l"/>
                <a:tab pos="6137275" algn="l"/>
                <a:tab pos="6594475" algn="l"/>
                <a:tab pos="7051675" algn="l"/>
                <a:tab pos="7508875" algn="l"/>
                <a:tab pos="7966075" algn="l"/>
                <a:tab pos="8423275" algn="l"/>
                <a:tab pos="8880475" algn="l"/>
                <a:tab pos="9337675" algn="l"/>
              </a:tabLst>
              <a:defRPr sz="2400">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193675" algn="l"/>
                <a:tab pos="650875" algn="l"/>
                <a:tab pos="1108075" algn="l"/>
                <a:tab pos="1565275" algn="l"/>
                <a:tab pos="2022475" algn="l"/>
                <a:tab pos="2479675" algn="l"/>
                <a:tab pos="2936875" algn="l"/>
                <a:tab pos="3394075" algn="l"/>
                <a:tab pos="3851275" algn="l"/>
                <a:tab pos="4308475" algn="l"/>
                <a:tab pos="4765675" algn="l"/>
                <a:tab pos="5222875" algn="l"/>
                <a:tab pos="5680075" algn="l"/>
                <a:tab pos="6137275" algn="l"/>
                <a:tab pos="6594475" algn="l"/>
                <a:tab pos="7051675" algn="l"/>
                <a:tab pos="7508875" algn="l"/>
                <a:tab pos="7966075" algn="l"/>
                <a:tab pos="8423275" algn="l"/>
                <a:tab pos="8880475" algn="l"/>
                <a:tab pos="9337675" algn="l"/>
              </a:tabLst>
              <a:defRPr sz="2400">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193675" algn="l"/>
                <a:tab pos="650875" algn="l"/>
                <a:tab pos="1108075" algn="l"/>
                <a:tab pos="1565275" algn="l"/>
                <a:tab pos="2022475" algn="l"/>
                <a:tab pos="2479675" algn="l"/>
                <a:tab pos="2936875" algn="l"/>
                <a:tab pos="3394075" algn="l"/>
                <a:tab pos="3851275" algn="l"/>
                <a:tab pos="4308475" algn="l"/>
                <a:tab pos="4765675" algn="l"/>
                <a:tab pos="5222875" algn="l"/>
                <a:tab pos="5680075" algn="l"/>
                <a:tab pos="6137275" algn="l"/>
                <a:tab pos="6594475" algn="l"/>
                <a:tab pos="7051675" algn="l"/>
                <a:tab pos="7508875" algn="l"/>
                <a:tab pos="7966075" algn="l"/>
                <a:tab pos="8423275" algn="l"/>
                <a:tab pos="8880475" algn="l"/>
                <a:tab pos="9337675" algn="l"/>
              </a:tabLst>
              <a:defRPr sz="2400">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193675" algn="l"/>
                <a:tab pos="650875" algn="l"/>
                <a:tab pos="1108075" algn="l"/>
                <a:tab pos="1565275" algn="l"/>
                <a:tab pos="2022475" algn="l"/>
                <a:tab pos="2479675" algn="l"/>
                <a:tab pos="2936875" algn="l"/>
                <a:tab pos="3394075" algn="l"/>
                <a:tab pos="3851275" algn="l"/>
                <a:tab pos="4308475" algn="l"/>
                <a:tab pos="4765675" algn="l"/>
                <a:tab pos="5222875" algn="l"/>
                <a:tab pos="5680075" algn="l"/>
                <a:tab pos="6137275" algn="l"/>
                <a:tab pos="6594475" algn="l"/>
                <a:tab pos="7051675" algn="l"/>
                <a:tab pos="7508875" algn="l"/>
                <a:tab pos="7966075" algn="l"/>
                <a:tab pos="8423275" algn="l"/>
                <a:tab pos="8880475" algn="l"/>
                <a:tab pos="9337675" algn="l"/>
              </a:tabLst>
              <a:defRPr sz="2400">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193675" algn="l"/>
                <a:tab pos="650875" algn="l"/>
                <a:tab pos="1108075" algn="l"/>
                <a:tab pos="1565275" algn="l"/>
                <a:tab pos="2022475" algn="l"/>
                <a:tab pos="2479675" algn="l"/>
                <a:tab pos="2936875" algn="l"/>
                <a:tab pos="3394075" algn="l"/>
                <a:tab pos="3851275" algn="l"/>
                <a:tab pos="4308475" algn="l"/>
                <a:tab pos="4765675" algn="l"/>
                <a:tab pos="5222875" algn="l"/>
                <a:tab pos="5680075" algn="l"/>
                <a:tab pos="6137275" algn="l"/>
                <a:tab pos="6594475" algn="l"/>
                <a:tab pos="7051675" algn="l"/>
                <a:tab pos="7508875" algn="l"/>
                <a:tab pos="7966075" algn="l"/>
                <a:tab pos="8423275" algn="l"/>
                <a:tab pos="8880475" algn="l"/>
                <a:tab pos="9337675" algn="l"/>
              </a:tabLst>
              <a:defRPr sz="2400">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93675" algn="l"/>
                <a:tab pos="650875" algn="l"/>
                <a:tab pos="1108075" algn="l"/>
                <a:tab pos="1565275" algn="l"/>
                <a:tab pos="2022475" algn="l"/>
                <a:tab pos="2479675" algn="l"/>
                <a:tab pos="2936875" algn="l"/>
                <a:tab pos="3394075" algn="l"/>
                <a:tab pos="3851275" algn="l"/>
                <a:tab pos="4308475" algn="l"/>
                <a:tab pos="4765675" algn="l"/>
                <a:tab pos="5222875" algn="l"/>
                <a:tab pos="5680075" algn="l"/>
                <a:tab pos="6137275" algn="l"/>
                <a:tab pos="6594475" algn="l"/>
                <a:tab pos="7051675" algn="l"/>
                <a:tab pos="7508875" algn="l"/>
                <a:tab pos="7966075" algn="l"/>
                <a:tab pos="8423275" algn="l"/>
                <a:tab pos="8880475" algn="l"/>
                <a:tab pos="9337675" algn="l"/>
              </a:tabLst>
              <a:defRPr sz="2400">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93675" algn="l"/>
                <a:tab pos="650875" algn="l"/>
                <a:tab pos="1108075" algn="l"/>
                <a:tab pos="1565275" algn="l"/>
                <a:tab pos="2022475" algn="l"/>
                <a:tab pos="2479675" algn="l"/>
                <a:tab pos="2936875" algn="l"/>
                <a:tab pos="3394075" algn="l"/>
                <a:tab pos="3851275" algn="l"/>
                <a:tab pos="4308475" algn="l"/>
                <a:tab pos="4765675" algn="l"/>
                <a:tab pos="5222875" algn="l"/>
                <a:tab pos="5680075" algn="l"/>
                <a:tab pos="6137275" algn="l"/>
                <a:tab pos="6594475" algn="l"/>
                <a:tab pos="7051675" algn="l"/>
                <a:tab pos="7508875" algn="l"/>
                <a:tab pos="7966075" algn="l"/>
                <a:tab pos="8423275" algn="l"/>
                <a:tab pos="8880475" algn="l"/>
                <a:tab pos="9337675" algn="l"/>
              </a:tabLst>
              <a:defRPr sz="2400">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93675" algn="l"/>
                <a:tab pos="650875" algn="l"/>
                <a:tab pos="1108075" algn="l"/>
                <a:tab pos="1565275" algn="l"/>
                <a:tab pos="2022475" algn="l"/>
                <a:tab pos="2479675" algn="l"/>
                <a:tab pos="2936875" algn="l"/>
                <a:tab pos="3394075" algn="l"/>
                <a:tab pos="3851275" algn="l"/>
                <a:tab pos="4308475" algn="l"/>
                <a:tab pos="4765675" algn="l"/>
                <a:tab pos="5222875" algn="l"/>
                <a:tab pos="5680075" algn="l"/>
                <a:tab pos="6137275" algn="l"/>
                <a:tab pos="6594475" algn="l"/>
                <a:tab pos="7051675" algn="l"/>
                <a:tab pos="7508875" algn="l"/>
                <a:tab pos="7966075" algn="l"/>
                <a:tab pos="8423275" algn="l"/>
                <a:tab pos="8880475" algn="l"/>
                <a:tab pos="9337675" algn="l"/>
              </a:tabLst>
              <a:defRPr sz="2400">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93675" algn="l"/>
                <a:tab pos="650875" algn="l"/>
                <a:tab pos="1108075" algn="l"/>
                <a:tab pos="1565275" algn="l"/>
                <a:tab pos="2022475" algn="l"/>
                <a:tab pos="2479675" algn="l"/>
                <a:tab pos="2936875" algn="l"/>
                <a:tab pos="3394075" algn="l"/>
                <a:tab pos="3851275" algn="l"/>
                <a:tab pos="4308475" algn="l"/>
                <a:tab pos="4765675" algn="l"/>
                <a:tab pos="5222875" algn="l"/>
                <a:tab pos="5680075" algn="l"/>
                <a:tab pos="6137275" algn="l"/>
                <a:tab pos="6594475" algn="l"/>
                <a:tab pos="7051675" algn="l"/>
                <a:tab pos="7508875" algn="l"/>
                <a:tab pos="7966075" algn="l"/>
                <a:tab pos="8423275" algn="l"/>
                <a:tab pos="8880475" algn="l"/>
                <a:tab pos="9337675" algn="l"/>
              </a:tabLst>
              <a:defRPr sz="2400">
                <a:solidFill>
                  <a:schemeClr val="bg1"/>
                </a:solidFill>
                <a:latin typeface="Arial" panose="020B0604020202020204" pitchFamily="34" charset="0"/>
                <a:ea typeface="MS PGothic" panose="020B0600070205080204" pitchFamily="34" charset="-128"/>
              </a:defRPr>
            </a:lvl9pPr>
          </a:lstStyle>
          <a:p>
            <a:pPr>
              <a:spcBef>
                <a:spcPts val="600"/>
              </a:spcBef>
              <a:buFont typeface="Arial" panose="020B0604020202020204" pitchFamily="34" charset="0"/>
              <a:buChar char="•"/>
            </a:pPr>
            <a:r>
              <a:rPr lang="en-US" altLang="en-US" sz="1800" dirty="0" smtClean="0">
                <a:solidFill>
                  <a:srgbClr val="000000"/>
                </a:solidFill>
              </a:rPr>
              <a:t>A navigation approach that combines</a:t>
            </a:r>
          </a:p>
          <a:p>
            <a:pPr lvl="1">
              <a:spcBef>
                <a:spcPts val="600"/>
              </a:spcBef>
              <a:buFont typeface="Arial" panose="020B0604020202020204" pitchFamily="34" charset="0"/>
              <a:buChar char="•"/>
            </a:pPr>
            <a:r>
              <a:rPr lang="en-US" altLang="en-US" sz="1800" dirty="0">
                <a:solidFill>
                  <a:srgbClr val="000000"/>
                </a:solidFill>
              </a:rPr>
              <a:t> </a:t>
            </a:r>
            <a:r>
              <a:rPr lang="en-US" altLang="en-US" sz="1800" dirty="0" smtClean="0">
                <a:solidFill>
                  <a:srgbClr val="000000"/>
                </a:solidFill>
              </a:rPr>
              <a:t>Perception quality</a:t>
            </a:r>
          </a:p>
          <a:p>
            <a:pPr lvl="1">
              <a:spcBef>
                <a:spcPts val="600"/>
              </a:spcBef>
              <a:buFont typeface="Arial" panose="020B0604020202020204" pitchFamily="34" charset="0"/>
              <a:buChar char="•"/>
            </a:pPr>
            <a:r>
              <a:rPr lang="en-US" altLang="en-US" sz="1800" dirty="0">
                <a:solidFill>
                  <a:srgbClr val="000000"/>
                </a:solidFill>
              </a:rPr>
              <a:t> </a:t>
            </a:r>
            <a:r>
              <a:rPr lang="en-US" altLang="en-US" sz="1800" dirty="0" smtClean="0">
                <a:solidFill>
                  <a:srgbClr val="000000"/>
                </a:solidFill>
              </a:rPr>
              <a:t>Collision risk</a:t>
            </a:r>
          </a:p>
          <a:p>
            <a:pPr lvl="1">
              <a:spcBef>
                <a:spcPts val="600"/>
              </a:spcBef>
              <a:buFont typeface="Arial" panose="020B0604020202020204" pitchFamily="34" charset="0"/>
              <a:buChar char="•"/>
            </a:pPr>
            <a:r>
              <a:rPr lang="en-US" altLang="en-US" sz="1800" dirty="0">
                <a:solidFill>
                  <a:srgbClr val="000000"/>
                </a:solidFill>
              </a:rPr>
              <a:t> </a:t>
            </a:r>
            <a:r>
              <a:rPr lang="en-US" altLang="en-US" sz="1800" dirty="0" smtClean="0">
                <a:solidFill>
                  <a:srgbClr val="000000"/>
                </a:solidFill>
              </a:rPr>
              <a:t>Progress to the goal</a:t>
            </a:r>
          </a:p>
          <a:p>
            <a:pPr>
              <a:spcBef>
                <a:spcPts val="600"/>
              </a:spcBef>
              <a:buFont typeface="Arial" panose="020B0604020202020204" pitchFamily="34" charset="0"/>
              <a:buChar char="•"/>
            </a:pPr>
            <a:endParaRPr lang="en-US" altLang="en-US" sz="1800" dirty="0" smtClean="0">
              <a:solidFill>
                <a:srgbClr val="000000"/>
              </a:solidFill>
            </a:endParaRPr>
          </a:p>
          <a:p>
            <a:pPr>
              <a:spcBef>
                <a:spcPts val="600"/>
              </a:spcBef>
              <a:buFont typeface="Arial" panose="020B0604020202020204" pitchFamily="34" charset="0"/>
              <a:buChar char="•"/>
            </a:pPr>
            <a:r>
              <a:rPr lang="en-US" altLang="en-US" sz="1800" dirty="0">
                <a:solidFill>
                  <a:srgbClr val="000000"/>
                </a:solidFill>
              </a:rPr>
              <a:t>Simulated and real-world </a:t>
            </a:r>
            <a:r>
              <a:rPr lang="en-US" altLang="en-US" sz="1800" dirty="0" smtClean="0">
                <a:solidFill>
                  <a:srgbClr val="000000"/>
                </a:solidFill>
              </a:rPr>
              <a:t>experiments </a:t>
            </a:r>
            <a:r>
              <a:rPr lang="en-US" altLang="en-US" sz="1800" dirty="0">
                <a:solidFill>
                  <a:srgbClr val="000000"/>
                </a:solidFill>
              </a:rPr>
              <a:t>show that our </a:t>
            </a:r>
            <a:r>
              <a:rPr lang="en-US" altLang="en-US" sz="1800" dirty="0" smtClean="0">
                <a:solidFill>
                  <a:srgbClr val="000000"/>
                </a:solidFill>
              </a:rPr>
              <a:t>approach </a:t>
            </a:r>
            <a:r>
              <a:rPr lang="en-US" altLang="en-US" sz="1800" dirty="0">
                <a:solidFill>
                  <a:srgbClr val="000000"/>
                </a:solidFill>
              </a:rPr>
              <a:t>outperforms a purely-reactive one, especially in environments with poor texture.</a:t>
            </a:r>
            <a:endParaRPr lang="en-US" altLang="en-US" sz="1800" dirty="0" smtClean="0">
              <a:solidFill>
                <a:srgbClr val="000000"/>
              </a:solidFill>
            </a:endParaRPr>
          </a:p>
        </p:txBody>
      </p:sp>
    </p:spTree>
    <p:extLst>
      <p:ext uri="{BB962C8B-B14F-4D97-AF65-F5344CB8AC3E}">
        <p14:creationId xmlns:p14="http://schemas.microsoft.com/office/powerpoint/2010/main" val="2461088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271" t="26831" r="22718" b="27994"/>
          <a:stretch/>
        </p:blipFill>
        <p:spPr>
          <a:xfrm>
            <a:off x="1835696" y="832896"/>
            <a:ext cx="4787277" cy="2884136"/>
          </a:xfrm>
          <a:prstGeom prst="rect">
            <a:avLst/>
          </a:prstGeom>
        </p:spPr>
      </p:pic>
      <p:sp>
        <p:nvSpPr>
          <p:cNvPr id="5" name="Subtitle 2"/>
          <p:cNvSpPr txBox="1">
            <a:spLocks/>
          </p:cNvSpPr>
          <p:nvPr/>
        </p:nvSpPr>
        <p:spPr>
          <a:xfrm>
            <a:off x="2593035" y="3353176"/>
            <a:ext cx="4355229" cy="86409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sz="6000" dirty="0" smtClean="0">
                <a:solidFill>
                  <a:schemeClr val="bg1"/>
                </a:solidFill>
              </a:rPr>
              <a:t>rpg.ifi.uzh.ch</a:t>
            </a:r>
          </a:p>
        </p:txBody>
      </p:sp>
    </p:spTree>
    <p:extLst>
      <p:ext uri="{BB962C8B-B14F-4D97-AF65-F5344CB8AC3E}">
        <p14:creationId xmlns:p14="http://schemas.microsoft.com/office/powerpoint/2010/main" val="2424895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63" y="-3571"/>
            <a:ext cx="8753475" cy="660796"/>
          </a:xfrm>
        </p:spPr>
        <p:txBody>
          <a:bodyPr>
            <a:noAutofit/>
          </a:bodyPr>
          <a:lstStyle/>
          <a:p>
            <a:r>
              <a:rPr lang="en-US" dirty="0" smtClean="0"/>
              <a:t>Motivation</a:t>
            </a:r>
            <a:endParaRPr lang="en-US" dirty="0"/>
          </a:p>
        </p:txBody>
      </p:sp>
      <p:sp>
        <p:nvSpPr>
          <p:cNvPr id="4" name="TextBox 3"/>
          <p:cNvSpPr txBox="1"/>
          <p:nvPr/>
        </p:nvSpPr>
        <p:spPr>
          <a:xfrm>
            <a:off x="-57150" y="4905375"/>
            <a:ext cx="7391400" cy="276999"/>
          </a:xfrm>
          <a:prstGeom prst="rect">
            <a:avLst/>
          </a:prstGeom>
          <a:noFill/>
        </p:spPr>
        <p:txBody>
          <a:bodyPr wrap="square" rtlCol="0">
            <a:spAutoFit/>
          </a:bodyPr>
          <a:lstStyle/>
          <a:p>
            <a:r>
              <a:rPr lang="en-US" sz="1200" dirty="0" smtClean="0">
                <a:solidFill>
                  <a:schemeClr val="bg1">
                    <a:lumMod val="75000"/>
                  </a:schemeClr>
                </a:solidFill>
              </a:rPr>
              <a:t>Zichao</a:t>
            </a:r>
            <a:r>
              <a:rPr lang="en-US" sz="1200" baseline="0" dirty="0" smtClean="0">
                <a:solidFill>
                  <a:schemeClr val="bg1">
                    <a:lumMod val="75000"/>
                  </a:schemeClr>
                </a:solidFill>
              </a:rPr>
              <a:t> Zhang – ETH and University of Zurich – Perception-aware Receding Horizon Navigation for MAVs</a:t>
            </a:r>
            <a:endParaRPr lang="en-US" sz="1200" dirty="0">
              <a:solidFill>
                <a:schemeClr val="bg1">
                  <a:lumMod val="75000"/>
                </a:schemeClr>
              </a:solidFill>
            </a:endParaRPr>
          </a:p>
        </p:txBody>
      </p:sp>
      <p:pic>
        <p:nvPicPr>
          <p:cNvPr id="7" name="Aggressive Maneuvers for Autonomous Quadrotor Flight">
            <a:hlinkClick r:id="" action="ppaction://media"/>
          </p:cNvPr>
          <p:cNvPicPr>
            <a:picLocks noChangeAspect="1"/>
          </p:cNvPicPr>
          <p:nvPr>
            <a:videoFile r:link="rId1"/>
            <p:extLst>
              <p:ext uri="{DAA4B4D4-6D71-4841-9C94-3DE7FCFB9230}">
                <p14:media xmlns:p14="http://schemas.microsoft.com/office/powerpoint/2010/main" r:embed="rId2">
                  <p14:trim st="4000" end="71848.9666"/>
                </p14:media>
              </p:ext>
            </p:extLst>
          </p:nvPr>
        </p:nvPicPr>
        <p:blipFill rotWithShape="1">
          <a:blip r:embed="rId7"/>
          <a:srcRect l="42460" r="11643"/>
          <a:stretch/>
        </p:blipFill>
        <p:spPr>
          <a:xfrm>
            <a:off x="91089" y="797169"/>
            <a:ext cx="2856497" cy="3500804"/>
          </a:xfrm>
          <a:prstGeom prst="rect">
            <a:avLst/>
          </a:prstGeom>
        </p:spPr>
      </p:pic>
      <p:pic>
        <p:nvPicPr>
          <p:cNvPr id="8" name="Computationally efficient trajectory generation_ quadrocopter catching balls">
            <a:hlinkClick r:id="" action="ppaction://media"/>
          </p:cNvPr>
          <p:cNvPicPr>
            <a:picLocks noChangeAspect="1"/>
          </p:cNvPicPr>
          <p:nvPr>
            <a:videoFile r:link="rId1"/>
            <p:extLst>
              <p:ext uri="{DAA4B4D4-6D71-4841-9C94-3DE7FCFB9230}">
                <p14:media xmlns:p14="http://schemas.microsoft.com/office/powerpoint/2010/main" r:embed="rId3">
                  <p14:trim st="36004" end="7098"/>
                </p14:media>
              </p:ext>
            </p:extLst>
          </p:nvPr>
        </p:nvPicPr>
        <p:blipFill rotWithShape="1">
          <a:blip r:embed="rId8"/>
          <a:srcRect l="15536" r="38198"/>
          <a:stretch/>
        </p:blipFill>
        <p:spPr>
          <a:xfrm>
            <a:off x="3078513" y="797170"/>
            <a:ext cx="2879480" cy="3500804"/>
          </a:xfrm>
          <a:prstGeom prst="rect">
            <a:avLst/>
          </a:prstGeom>
        </p:spPr>
      </p:pic>
      <p:pic>
        <p:nvPicPr>
          <p:cNvPr id="9" name="Agile Drone Flight through Narrow Gaps with Onboard Sensing and Computing">
            <a:hlinkClick r:id="" action="ppaction://media"/>
          </p:cNvPr>
          <p:cNvPicPr>
            <a:picLocks noChangeAspect="1"/>
          </p:cNvPicPr>
          <p:nvPr>
            <a:videoFile r:link="rId1"/>
            <p:extLst>
              <p:ext uri="{DAA4B4D4-6D71-4841-9C94-3DE7FCFB9230}">
                <p14:media xmlns:p14="http://schemas.microsoft.com/office/powerpoint/2010/main" r:embed="rId4">
                  <p14:trim st="56666" end="49539.1333"/>
                </p14:media>
              </p:ext>
            </p:extLst>
          </p:nvPr>
        </p:nvPicPr>
        <p:blipFill rotWithShape="1">
          <a:blip r:embed="rId9"/>
          <a:srcRect l="29931" r="29759" b="15647"/>
          <a:stretch/>
        </p:blipFill>
        <p:spPr>
          <a:xfrm>
            <a:off x="6088920" y="797169"/>
            <a:ext cx="2974057" cy="3500803"/>
          </a:xfrm>
          <a:prstGeom prst="rect">
            <a:avLst/>
          </a:prstGeom>
        </p:spPr>
      </p:pic>
      <p:sp>
        <p:nvSpPr>
          <p:cNvPr id="10" name="Rectangle 9"/>
          <p:cNvSpPr/>
          <p:nvPr/>
        </p:nvSpPr>
        <p:spPr>
          <a:xfrm>
            <a:off x="519544" y="4307915"/>
            <a:ext cx="1999586" cy="338554"/>
          </a:xfrm>
          <a:prstGeom prst="rect">
            <a:avLst/>
          </a:prstGeom>
        </p:spPr>
        <p:txBody>
          <a:bodyPr wrap="none">
            <a:spAutoFit/>
          </a:bodyPr>
          <a:lstStyle/>
          <a:p>
            <a:pPr algn="ctr"/>
            <a:r>
              <a:rPr lang="de-CH" sz="1400" dirty="0">
                <a:latin typeface="Calibri" panose="020F0502020204030204" pitchFamily="34" charset="0"/>
                <a:cs typeface="Calibri" panose="020F0502020204030204" pitchFamily="34" charset="0"/>
              </a:rPr>
              <a:t>[</a:t>
            </a:r>
            <a:r>
              <a:rPr lang="de-CH" sz="1400" dirty="0" smtClean="0">
                <a:latin typeface="Calibri" panose="020F0502020204030204" pitchFamily="34" charset="0"/>
                <a:cs typeface="Calibri" panose="020F0502020204030204" pitchFamily="34" charset="0"/>
              </a:rPr>
              <a:t>Mellinger </a:t>
            </a:r>
            <a:r>
              <a:rPr lang="de-CH" sz="1600" dirty="0" smtClean="0">
                <a:latin typeface="Calibri" panose="020F0502020204030204" pitchFamily="34" charset="0"/>
                <a:cs typeface="Calibri" panose="020F0502020204030204" pitchFamily="34" charset="0"/>
              </a:rPr>
              <a:t>etal</a:t>
            </a:r>
            <a:r>
              <a:rPr lang="de-CH" sz="1400" dirty="0" smtClean="0">
                <a:latin typeface="Calibri" panose="020F0502020204030204" pitchFamily="34" charset="0"/>
                <a:cs typeface="Calibri" panose="020F0502020204030204" pitchFamily="34" charset="0"/>
              </a:rPr>
              <a:t>, </a:t>
            </a:r>
            <a:r>
              <a:rPr lang="de-CH" sz="1400" dirty="0">
                <a:latin typeface="Calibri" panose="020F0502020204030204" pitchFamily="34" charset="0"/>
                <a:cs typeface="Calibri" panose="020F0502020204030204" pitchFamily="34" charset="0"/>
              </a:rPr>
              <a:t>ISER’10]</a:t>
            </a:r>
          </a:p>
        </p:txBody>
      </p:sp>
      <p:sp>
        <p:nvSpPr>
          <p:cNvPr id="11" name="Rectangle 10"/>
          <p:cNvSpPr/>
          <p:nvPr/>
        </p:nvSpPr>
        <p:spPr>
          <a:xfrm>
            <a:off x="3600117" y="4307915"/>
            <a:ext cx="1836273" cy="338554"/>
          </a:xfrm>
          <a:prstGeom prst="rect">
            <a:avLst/>
          </a:prstGeom>
        </p:spPr>
        <p:txBody>
          <a:bodyPr wrap="none">
            <a:spAutoFit/>
          </a:bodyPr>
          <a:lstStyle/>
          <a:p>
            <a:pPr algn="ctr"/>
            <a:r>
              <a:rPr lang="de-CH" sz="1400" dirty="0" smtClean="0">
                <a:latin typeface="Calibri" panose="020F0502020204030204" pitchFamily="34" charset="0"/>
                <a:cs typeface="Calibri" panose="020F0502020204030204" pitchFamily="34" charset="0"/>
              </a:rPr>
              <a:t>[</a:t>
            </a:r>
            <a:r>
              <a:rPr lang="en-US" sz="1400" dirty="0"/>
              <a:t>Mueller </a:t>
            </a:r>
            <a:r>
              <a:rPr lang="de-CH" sz="1600" dirty="0" smtClean="0">
                <a:latin typeface="Calibri" panose="020F0502020204030204" pitchFamily="34" charset="0"/>
                <a:cs typeface="Calibri" panose="020F0502020204030204" pitchFamily="34" charset="0"/>
              </a:rPr>
              <a:t>etal</a:t>
            </a:r>
            <a:r>
              <a:rPr lang="de-CH" sz="1400" dirty="0" smtClean="0">
                <a:latin typeface="Calibri" panose="020F0502020204030204" pitchFamily="34" charset="0"/>
                <a:cs typeface="Calibri" panose="020F0502020204030204" pitchFamily="34" charset="0"/>
              </a:rPr>
              <a:t>, TRO’15]</a:t>
            </a:r>
            <a:endParaRPr lang="de-CH" sz="1400" dirty="0">
              <a:latin typeface="Calibri" panose="020F0502020204030204" pitchFamily="34" charset="0"/>
              <a:cs typeface="Calibri" panose="020F0502020204030204" pitchFamily="34" charset="0"/>
            </a:endParaRPr>
          </a:p>
        </p:txBody>
      </p:sp>
      <p:sp>
        <p:nvSpPr>
          <p:cNvPr id="12" name="Rectangle 11"/>
          <p:cNvSpPr/>
          <p:nvPr/>
        </p:nvSpPr>
        <p:spPr>
          <a:xfrm>
            <a:off x="6651337" y="4286616"/>
            <a:ext cx="1849224" cy="338554"/>
          </a:xfrm>
          <a:prstGeom prst="rect">
            <a:avLst/>
          </a:prstGeom>
        </p:spPr>
        <p:txBody>
          <a:bodyPr wrap="none">
            <a:spAutoFit/>
          </a:bodyPr>
          <a:lstStyle/>
          <a:p>
            <a:pPr algn="ctr"/>
            <a:r>
              <a:rPr lang="de-CH" sz="1400" dirty="0" smtClean="0">
                <a:latin typeface="Calibri" panose="020F0502020204030204" pitchFamily="34" charset="0"/>
                <a:cs typeface="Calibri" panose="020F0502020204030204" pitchFamily="34" charset="0"/>
              </a:rPr>
              <a:t>[Falanga </a:t>
            </a:r>
            <a:r>
              <a:rPr lang="de-CH" sz="1600" dirty="0" smtClean="0">
                <a:latin typeface="Calibri" panose="020F0502020204030204" pitchFamily="34" charset="0"/>
                <a:cs typeface="Calibri" panose="020F0502020204030204" pitchFamily="34" charset="0"/>
              </a:rPr>
              <a:t>etal</a:t>
            </a:r>
            <a:r>
              <a:rPr lang="de-CH" sz="1400" dirty="0" smtClean="0">
                <a:latin typeface="Calibri" panose="020F0502020204030204" pitchFamily="34" charset="0"/>
                <a:cs typeface="Calibri" panose="020F0502020204030204" pitchFamily="34" charset="0"/>
              </a:rPr>
              <a:t>, ICRA’17]</a:t>
            </a:r>
            <a:endParaRPr lang="de-CH"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2724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24" fill="hold"/>
                                        <p:tgtEl>
                                          <p:spTgt spid="7"/>
                                        </p:tgtEl>
                                      </p:cBhvr>
                                    </p:cmd>
                                  </p:childTnLst>
                                </p:cTn>
                              </p:par>
                              <p:par>
                                <p:cTn id="7" presetID="1" presetClass="mediacall" presetSubtype="0" fill="hold" nodeType="withEffect">
                                  <p:stCondLst>
                                    <p:cond delay="0"/>
                                  </p:stCondLst>
                                  <p:childTnLst>
                                    <p:cmd type="call" cmd="playFrom(0.0)">
                                      <p:cBhvr>
                                        <p:cTn id="8" dur="10118" fill="hold"/>
                                        <p:tgtEl>
                                          <p:spTgt spid="8"/>
                                        </p:tgtEl>
                                      </p:cBhvr>
                                    </p:cmd>
                                  </p:childTnLst>
                                </p:cTn>
                              </p:par>
                              <p:par>
                                <p:cTn id="9" presetID="1" presetClass="mediacall" presetSubtype="0" fill="hold" nodeType="withEffect">
                                  <p:stCondLst>
                                    <p:cond delay="0"/>
                                  </p:stCondLst>
                                  <p:childTnLst>
                                    <p:cmd type="call" cmd="playFrom(0.0)">
                                      <p:cBhvr>
                                        <p:cTn id="10" dur="175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7"/>
                </p:tgtEl>
              </p:cMediaNode>
            </p:video>
            <p:video>
              <p:cMediaNode vol="80000" mute="1">
                <p:cTn id="12" repeatCount="indefinite" fill="hold" display="0">
                  <p:stCondLst>
                    <p:cond delay="indefinite"/>
                  </p:stCondLst>
                </p:cTn>
                <p:tgtEl>
                  <p:spTgt spid="8"/>
                </p:tgtEl>
              </p:cMediaNode>
            </p:video>
            <p:video>
              <p:cMediaNode vol="80000" mute="1">
                <p:cTn id="13" repeatCount="indefinite"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63" y="-3571"/>
            <a:ext cx="8753475" cy="660796"/>
          </a:xfrm>
        </p:spPr>
        <p:txBody>
          <a:bodyPr>
            <a:noAutofit/>
          </a:bodyPr>
          <a:lstStyle/>
          <a:p>
            <a:r>
              <a:rPr lang="en-US" dirty="0" smtClean="0"/>
              <a:t>Motivation: Why Considering Perception? </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56" t="28750" r="43264" b="14"/>
          <a:stretch/>
        </p:blipFill>
        <p:spPr>
          <a:xfrm>
            <a:off x="195263" y="923655"/>
            <a:ext cx="5255348" cy="3715289"/>
          </a:xfrm>
        </p:spPr>
      </p:pic>
      <p:sp>
        <p:nvSpPr>
          <p:cNvPr id="4" name="TextBox 3"/>
          <p:cNvSpPr txBox="1"/>
          <p:nvPr/>
        </p:nvSpPr>
        <p:spPr>
          <a:xfrm>
            <a:off x="-57150" y="4905375"/>
            <a:ext cx="7391400" cy="276999"/>
          </a:xfrm>
          <a:prstGeom prst="rect">
            <a:avLst/>
          </a:prstGeom>
          <a:noFill/>
        </p:spPr>
        <p:txBody>
          <a:bodyPr wrap="square" rtlCol="0">
            <a:spAutoFit/>
          </a:bodyPr>
          <a:lstStyle/>
          <a:p>
            <a:r>
              <a:rPr lang="en-US" sz="1200" dirty="0" smtClean="0">
                <a:solidFill>
                  <a:schemeClr val="bg1">
                    <a:lumMod val="75000"/>
                  </a:schemeClr>
                </a:solidFill>
              </a:rPr>
              <a:t>Zichao</a:t>
            </a:r>
            <a:r>
              <a:rPr lang="en-US" sz="1200" baseline="0" dirty="0" smtClean="0">
                <a:solidFill>
                  <a:schemeClr val="bg1">
                    <a:lumMod val="75000"/>
                  </a:schemeClr>
                </a:solidFill>
              </a:rPr>
              <a:t> Zhang – ETH and University of Zurich – Perception-aware Receding Horizon Navigation for MAVs</a:t>
            </a:r>
            <a:endParaRPr lang="en-US" sz="1200" dirty="0">
              <a:solidFill>
                <a:schemeClr val="bg1">
                  <a:lumMod val="75000"/>
                </a:schemeClr>
              </a:solidFill>
            </a:endParaRPr>
          </a:p>
        </p:txBody>
      </p:sp>
      <p:sp>
        <p:nvSpPr>
          <p:cNvPr id="14" name="TextBox 13"/>
          <p:cNvSpPr txBox="1"/>
          <p:nvPr/>
        </p:nvSpPr>
        <p:spPr>
          <a:xfrm>
            <a:off x="5670798" y="1029935"/>
            <a:ext cx="3467687" cy="646331"/>
          </a:xfrm>
          <a:prstGeom prst="rect">
            <a:avLst/>
          </a:prstGeom>
          <a:noFill/>
        </p:spPr>
        <p:txBody>
          <a:bodyPr wrap="square" rtlCol="0">
            <a:spAutoFit/>
          </a:bodyPr>
          <a:lstStyle/>
          <a:p>
            <a:r>
              <a:rPr lang="en-US" dirty="0" smtClean="0"/>
              <a:t>Real-world scenarios may  impose serious </a:t>
            </a:r>
            <a:r>
              <a:rPr lang="en-US" b="1" dirty="0" smtClean="0">
                <a:solidFill>
                  <a:srgbClr val="FF0000"/>
                </a:solidFill>
              </a:rPr>
              <a:t>perception challenges</a:t>
            </a:r>
            <a:r>
              <a:rPr lang="en-US" dirty="0" smtClean="0"/>
              <a:t>.</a:t>
            </a:r>
          </a:p>
        </p:txBody>
      </p:sp>
      <p:sp>
        <p:nvSpPr>
          <p:cNvPr id="6" name="5-Point Star 5"/>
          <p:cNvSpPr/>
          <p:nvPr/>
        </p:nvSpPr>
        <p:spPr>
          <a:xfrm>
            <a:off x="3169366" y="1931082"/>
            <a:ext cx="295001" cy="297120"/>
          </a:xfrm>
          <a:prstGeom prst="star5">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Freeform 9"/>
          <p:cNvSpPr/>
          <p:nvPr/>
        </p:nvSpPr>
        <p:spPr>
          <a:xfrm>
            <a:off x="2432827" y="2231851"/>
            <a:ext cx="1988291" cy="2149595"/>
          </a:xfrm>
          <a:custGeom>
            <a:avLst/>
            <a:gdLst>
              <a:gd name="connsiteX0" fmla="*/ 0 w 1896840"/>
              <a:gd name="connsiteY0" fmla="*/ 2004646 h 2004646"/>
              <a:gd name="connsiteX1" fmla="*/ 1350499 w 1896840"/>
              <a:gd name="connsiteY1" fmla="*/ 1406769 h 2004646"/>
              <a:gd name="connsiteX2" fmla="*/ 1786597 w 1896840"/>
              <a:gd name="connsiteY2" fmla="*/ 844061 h 2004646"/>
              <a:gd name="connsiteX3" fmla="*/ 1828800 w 1896840"/>
              <a:gd name="connsiteY3" fmla="*/ 337624 h 2004646"/>
              <a:gd name="connsiteX4" fmla="*/ 963637 w 1896840"/>
              <a:gd name="connsiteY4" fmla="*/ 0 h 2004646"/>
              <a:gd name="connsiteX5" fmla="*/ 963637 w 1896840"/>
              <a:gd name="connsiteY5" fmla="*/ 0 h 200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6840" h="2004646">
                <a:moveTo>
                  <a:pt x="0" y="2004646"/>
                </a:moveTo>
                <a:cubicBezTo>
                  <a:pt x="526366" y="1802423"/>
                  <a:pt x="1052733" y="1600200"/>
                  <a:pt x="1350499" y="1406769"/>
                </a:cubicBezTo>
                <a:cubicBezTo>
                  <a:pt x="1648265" y="1213338"/>
                  <a:pt x="1706880" y="1022252"/>
                  <a:pt x="1786597" y="844061"/>
                </a:cubicBezTo>
                <a:cubicBezTo>
                  <a:pt x="1866314" y="665870"/>
                  <a:pt x="1965960" y="478301"/>
                  <a:pt x="1828800" y="337624"/>
                </a:cubicBezTo>
                <a:cubicBezTo>
                  <a:pt x="1691640" y="196947"/>
                  <a:pt x="963637" y="0"/>
                  <a:pt x="963637" y="0"/>
                </a:cubicBezTo>
                <a:lnTo>
                  <a:pt x="963637" y="0"/>
                </a:lnTo>
              </a:path>
            </a:pathLst>
          </a:cu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a:off x="1500185" y="4113172"/>
            <a:ext cx="703749" cy="521295"/>
          </a:xfrm>
          <a:prstGeom prst="rect">
            <a:avLst/>
          </a:prstGeom>
        </p:spPr>
      </p:pic>
      <p:sp>
        <p:nvSpPr>
          <p:cNvPr id="15" name="Freeform 14"/>
          <p:cNvSpPr/>
          <p:nvPr/>
        </p:nvSpPr>
        <p:spPr>
          <a:xfrm rot="21206972">
            <a:off x="2311209" y="2307474"/>
            <a:ext cx="1062680" cy="1941527"/>
          </a:xfrm>
          <a:custGeom>
            <a:avLst/>
            <a:gdLst>
              <a:gd name="connsiteX0" fmla="*/ 0 w 1160584"/>
              <a:gd name="connsiteY0" fmla="*/ 2131255 h 2131255"/>
              <a:gd name="connsiteX1" fmla="*/ 1160584 w 1160584"/>
              <a:gd name="connsiteY1" fmla="*/ 0 h 2131255"/>
            </a:gdLst>
            <a:ahLst/>
            <a:cxnLst>
              <a:cxn ang="0">
                <a:pos x="connsiteX0" y="connsiteY0"/>
              </a:cxn>
              <a:cxn ang="0">
                <a:pos x="connsiteX1" y="connsiteY1"/>
              </a:cxn>
            </a:cxnLst>
            <a:rect l="l" t="t" r="r" b="b"/>
            <a:pathLst>
              <a:path w="1160584" h="2131255">
                <a:moveTo>
                  <a:pt x="0" y="2131255"/>
                </a:moveTo>
                <a:cubicBezTo>
                  <a:pt x="476543" y="1244404"/>
                  <a:pt x="953086" y="357554"/>
                  <a:pt x="1160584" y="0"/>
                </a:cubicBezTo>
              </a:path>
            </a:pathLst>
          </a:cu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2156176" y="2111406"/>
            <a:ext cx="1006817" cy="2161613"/>
          </a:xfrm>
          <a:custGeom>
            <a:avLst/>
            <a:gdLst>
              <a:gd name="connsiteX0" fmla="*/ 179060 w 1072358"/>
              <a:gd name="connsiteY0" fmla="*/ 2321169 h 2321169"/>
              <a:gd name="connsiteX1" fmla="*/ 17281 w 1072358"/>
              <a:gd name="connsiteY1" fmla="*/ 1019908 h 2321169"/>
              <a:gd name="connsiteX2" fmla="*/ 544820 w 1072358"/>
              <a:gd name="connsiteY2" fmla="*/ 351692 h 2321169"/>
              <a:gd name="connsiteX3" fmla="*/ 1072358 w 1072358"/>
              <a:gd name="connsiteY3" fmla="*/ 0 h 2321169"/>
            </a:gdLst>
            <a:ahLst/>
            <a:cxnLst>
              <a:cxn ang="0">
                <a:pos x="connsiteX0" y="connsiteY0"/>
              </a:cxn>
              <a:cxn ang="0">
                <a:pos x="connsiteX1" y="connsiteY1"/>
              </a:cxn>
              <a:cxn ang="0">
                <a:pos x="connsiteX2" y="connsiteY2"/>
              </a:cxn>
              <a:cxn ang="0">
                <a:pos x="connsiteX3" y="connsiteY3"/>
              </a:cxn>
            </a:cxnLst>
            <a:rect l="l" t="t" r="r" b="b"/>
            <a:pathLst>
              <a:path w="1072358" h="2321169">
                <a:moveTo>
                  <a:pt x="179060" y="2321169"/>
                </a:moveTo>
                <a:cubicBezTo>
                  <a:pt x="67690" y="1834661"/>
                  <a:pt x="-43679" y="1348154"/>
                  <a:pt x="17281" y="1019908"/>
                </a:cubicBezTo>
                <a:cubicBezTo>
                  <a:pt x="78241" y="691662"/>
                  <a:pt x="368974" y="521677"/>
                  <a:pt x="544820" y="351692"/>
                </a:cubicBezTo>
                <a:cubicBezTo>
                  <a:pt x="720666" y="181707"/>
                  <a:pt x="896512" y="90853"/>
                  <a:pt x="1072358" y="0"/>
                </a:cubicBez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670798" y="2112628"/>
            <a:ext cx="3409084" cy="923330"/>
          </a:xfrm>
          <a:prstGeom prst="rect">
            <a:avLst/>
          </a:prstGeom>
          <a:noFill/>
        </p:spPr>
        <p:txBody>
          <a:bodyPr wrap="square" rtlCol="0">
            <a:spAutoFit/>
          </a:bodyPr>
          <a:lstStyle/>
          <a:p>
            <a:r>
              <a:rPr lang="en-US" dirty="0" smtClean="0"/>
              <a:t>To reach a goal </a:t>
            </a:r>
            <a:r>
              <a:rPr lang="en-US" b="1" dirty="0" smtClean="0"/>
              <a:t>safely</a:t>
            </a:r>
            <a:r>
              <a:rPr lang="en-US" dirty="0" smtClean="0"/>
              <a:t> and </a:t>
            </a:r>
            <a:r>
              <a:rPr lang="en-US" b="1" dirty="0" smtClean="0"/>
              <a:t>accurately</a:t>
            </a:r>
            <a:r>
              <a:rPr lang="en-US" dirty="0" smtClean="0"/>
              <a:t>, the perception quality has to be considered.</a:t>
            </a:r>
          </a:p>
        </p:txBody>
      </p:sp>
      <p:sp>
        <p:nvSpPr>
          <p:cNvPr id="19" name="TextBox 18"/>
          <p:cNvSpPr txBox="1"/>
          <p:nvPr/>
        </p:nvSpPr>
        <p:spPr>
          <a:xfrm>
            <a:off x="5686402" y="3386880"/>
            <a:ext cx="3409084" cy="923330"/>
          </a:xfrm>
          <a:prstGeom prst="rect">
            <a:avLst/>
          </a:prstGeom>
          <a:noFill/>
        </p:spPr>
        <p:txBody>
          <a:bodyPr wrap="square" rtlCol="0">
            <a:spAutoFit/>
          </a:bodyPr>
          <a:lstStyle/>
          <a:p>
            <a:r>
              <a:rPr lang="en-US" b="1" dirty="0" smtClean="0">
                <a:solidFill>
                  <a:srgbClr val="00B050"/>
                </a:solidFill>
              </a:rPr>
              <a:t>Our idea:</a:t>
            </a:r>
          </a:p>
          <a:p>
            <a:r>
              <a:rPr lang="en-US" b="1" dirty="0" smtClean="0">
                <a:solidFill>
                  <a:srgbClr val="00B050"/>
                </a:solidFill>
              </a:rPr>
              <a:t>Consider perception in a receding horizon fashion for navigation.</a:t>
            </a:r>
            <a:endParaRPr lang="en-US" b="1" dirty="0">
              <a:solidFill>
                <a:srgbClr val="00B050"/>
              </a:solidFill>
            </a:endParaRPr>
          </a:p>
        </p:txBody>
      </p:sp>
    </p:spTree>
    <p:extLst>
      <p:ext uri="{BB962C8B-B14F-4D97-AF65-F5344CB8AC3E}">
        <p14:creationId xmlns:p14="http://schemas.microsoft.com/office/powerpoint/2010/main" val="4110976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5" grpId="0" animBg="1"/>
      <p:bldP spid="16" grpId="0" animBg="1"/>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rot="19818017">
            <a:off x="3210065" y="1065475"/>
            <a:ext cx="868821" cy="587712"/>
          </a:xfrm>
          <a:prstGeom prst="rect">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5263" y="-3571"/>
            <a:ext cx="8753475" cy="660796"/>
          </a:xfrm>
        </p:spPr>
        <p:txBody>
          <a:bodyPr>
            <a:noAutofit/>
          </a:bodyPr>
          <a:lstStyle/>
          <a:p>
            <a:r>
              <a:rPr lang="en-US" dirty="0" smtClean="0"/>
              <a:t>Method: Overview</a:t>
            </a:r>
            <a:endParaRPr lang="en-US" dirty="0"/>
          </a:p>
        </p:txBody>
      </p:sp>
      <p:sp>
        <p:nvSpPr>
          <p:cNvPr id="4" name="TextBox 3"/>
          <p:cNvSpPr txBox="1"/>
          <p:nvPr/>
        </p:nvSpPr>
        <p:spPr>
          <a:xfrm>
            <a:off x="-57150" y="4905375"/>
            <a:ext cx="7391400" cy="276999"/>
          </a:xfrm>
          <a:prstGeom prst="rect">
            <a:avLst/>
          </a:prstGeom>
          <a:noFill/>
        </p:spPr>
        <p:txBody>
          <a:bodyPr wrap="square" rtlCol="0">
            <a:spAutoFit/>
          </a:bodyPr>
          <a:lstStyle/>
          <a:p>
            <a:r>
              <a:rPr lang="en-US" sz="1200" dirty="0" smtClean="0">
                <a:solidFill>
                  <a:schemeClr val="bg1">
                    <a:lumMod val="75000"/>
                  </a:schemeClr>
                </a:solidFill>
              </a:rPr>
              <a:t>Zichao</a:t>
            </a:r>
            <a:r>
              <a:rPr lang="en-US" sz="1200" baseline="0" dirty="0" smtClean="0">
                <a:solidFill>
                  <a:schemeClr val="bg1">
                    <a:lumMod val="75000"/>
                  </a:schemeClr>
                </a:solidFill>
              </a:rPr>
              <a:t> Zhang – ETH and University of Zurich – Perception-aware Receding Horizon Navigation for MAVs</a:t>
            </a:r>
            <a:endParaRPr lang="en-US" sz="1200" dirty="0">
              <a:solidFill>
                <a:schemeClr val="bg1">
                  <a:lumMod val="75000"/>
                </a:schemeClr>
              </a:solidFill>
            </a:endParaRPr>
          </a:p>
        </p:txBody>
      </p:sp>
      <p:pic>
        <p:nvPicPr>
          <p:cNvPr id="5" name="Picture 4"/>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2458" y="2386648"/>
            <a:ext cx="768611" cy="569341"/>
          </a:xfrm>
          <a:prstGeom prst="rect">
            <a:avLst/>
          </a:prstGeom>
          <a:effectLst/>
        </p:spPr>
      </p:pic>
      <p:sp>
        <p:nvSpPr>
          <p:cNvPr id="23" name="Arc 22"/>
          <p:cNvSpPr/>
          <p:nvPr/>
        </p:nvSpPr>
        <p:spPr>
          <a:xfrm>
            <a:off x="628774" y="1072767"/>
            <a:ext cx="2714251" cy="2984871"/>
          </a:xfrm>
          <a:prstGeom prst="arc">
            <a:avLst>
              <a:gd name="adj1" fmla="val 17693095"/>
              <a:gd name="adj2" fmla="val 3865768"/>
            </a:avLst>
          </a:prstGeom>
          <a:ln>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965200" y="1249296"/>
            <a:ext cx="1661160" cy="1412240"/>
          </a:xfrm>
          <a:custGeom>
            <a:avLst/>
            <a:gdLst>
              <a:gd name="connsiteX0" fmla="*/ 0 w 1661160"/>
              <a:gd name="connsiteY0" fmla="*/ 1412240 h 1412240"/>
              <a:gd name="connsiteX1" fmla="*/ 949960 w 1661160"/>
              <a:gd name="connsiteY1" fmla="*/ 838200 h 1412240"/>
              <a:gd name="connsiteX2" fmla="*/ 1661160 w 1661160"/>
              <a:gd name="connsiteY2" fmla="*/ 0 h 1412240"/>
            </a:gdLst>
            <a:ahLst/>
            <a:cxnLst>
              <a:cxn ang="0">
                <a:pos x="connsiteX0" y="connsiteY0"/>
              </a:cxn>
              <a:cxn ang="0">
                <a:pos x="connsiteX1" y="connsiteY1"/>
              </a:cxn>
              <a:cxn ang="0">
                <a:pos x="connsiteX2" y="connsiteY2"/>
              </a:cxn>
            </a:cxnLst>
            <a:rect l="l" t="t" r="r" b="b"/>
            <a:pathLst>
              <a:path w="1661160" h="1412240">
                <a:moveTo>
                  <a:pt x="0" y="1412240"/>
                </a:moveTo>
                <a:cubicBezTo>
                  <a:pt x="336550" y="1242906"/>
                  <a:pt x="673100" y="1073573"/>
                  <a:pt x="949960" y="838200"/>
                </a:cubicBezTo>
                <a:cubicBezTo>
                  <a:pt x="1226820" y="602827"/>
                  <a:pt x="1443990" y="301413"/>
                  <a:pt x="166116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975360" y="1787776"/>
            <a:ext cx="2184400" cy="873760"/>
          </a:xfrm>
          <a:custGeom>
            <a:avLst/>
            <a:gdLst>
              <a:gd name="connsiteX0" fmla="*/ 0 w 2184400"/>
              <a:gd name="connsiteY0" fmla="*/ 873760 h 873760"/>
              <a:gd name="connsiteX1" fmla="*/ 1076960 w 2184400"/>
              <a:gd name="connsiteY1" fmla="*/ 645160 h 873760"/>
              <a:gd name="connsiteX2" fmla="*/ 2184400 w 2184400"/>
              <a:gd name="connsiteY2" fmla="*/ 0 h 873760"/>
            </a:gdLst>
            <a:ahLst/>
            <a:cxnLst>
              <a:cxn ang="0">
                <a:pos x="connsiteX0" y="connsiteY0"/>
              </a:cxn>
              <a:cxn ang="0">
                <a:pos x="connsiteX1" y="connsiteY1"/>
              </a:cxn>
              <a:cxn ang="0">
                <a:pos x="connsiteX2" y="connsiteY2"/>
              </a:cxn>
            </a:cxnLst>
            <a:rect l="l" t="t" r="r" b="b"/>
            <a:pathLst>
              <a:path w="2184400" h="873760">
                <a:moveTo>
                  <a:pt x="0" y="873760"/>
                </a:moveTo>
                <a:cubicBezTo>
                  <a:pt x="356446" y="832273"/>
                  <a:pt x="712893" y="790787"/>
                  <a:pt x="1076960" y="645160"/>
                </a:cubicBezTo>
                <a:cubicBezTo>
                  <a:pt x="1441027" y="499533"/>
                  <a:pt x="1812713" y="249766"/>
                  <a:pt x="218440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flipV="1">
            <a:off x="975360" y="2661535"/>
            <a:ext cx="1651000" cy="1203383"/>
          </a:xfrm>
          <a:custGeom>
            <a:avLst/>
            <a:gdLst>
              <a:gd name="connsiteX0" fmla="*/ 0 w 1661160"/>
              <a:gd name="connsiteY0" fmla="*/ 1412240 h 1412240"/>
              <a:gd name="connsiteX1" fmla="*/ 949960 w 1661160"/>
              <a:gd name="connsiteY1" fmla="*/ 838200 h 1412240"/>
              <a:gd name="connsiteX2" fmla="*/ 1661160 w 1661160"/>
              <a:gd name="connsiteY2" fmla="*/ 0 h 1412240"/>
            </a:gdLst>
            <a:ahLst/>
            <a:cxnLst>
              <a:cxn ang="0">
                <a:pos x="connsiteX0" y="connsiteY0"/>
              </a:cxn>
              <a:cxn ang="0">
                <a:pos x="connsiteX1" y="connsiteY1"/>
              </a:cxn>
              <a:cxn ang="0">
                <a:pos x="connsiteX2" y="connsiteY2"/>
              </a:cxn>
            </a:cxnLst>
            <a:rect l="l" t="t" r="r" b="b"/>
            <a:pathLst>
              <a:path w="1661160" h="1412240">
                <a:moveTo>
                  <a:pt x="0" y="1412240"/>
                </a:moveTo>
                <a:cubicBezTo>
                  <a:pt x="336550" y="1242906"/>
                  <a:pt x="673100" y="1073573"/>
                  <a:pt x="949960" y="838200"/>
                </a:cubicBezTo>
                <a:cubicBezTo>
                  <a:pt x="1226820" y="602827"/>
                  <a:pt x="1443990" y="301413"/>
                  <a:pt x="166116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a:stCxn id="28" idx="0"/>
          </p:cNvCxnSpPr>
          <p:nvPr/>
        </p:nvCxnSpPr>
        <p:spPr>
          <a:xfrm>
            <a:off x="975360" y="2661535"/>
            <a:ext cx="2377825" cy="0"/>
          </a:xfrm>
          <a:prstGeom prst="line">
            <a:avLst/>
          </a:prstGeom>
          <a:ln w="9525">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flipV="1">
            <a:off x="970280" y="2665346"/>
            <a:ext cx="2142490" cy="711199"/>
          </a:xfrm>
          <a:custGeom>
            <a:avLst/>
            <a:gdLst>
              <a:gd name="connsiteX0" fmla="*/ 0 w 2184400"/>
              <a:gd name="connsiteY0" fmla="*/ 873760 h 873760"/>
              <a:gd name="connsiteX1" fmla="*/ 1076960 w 2184400"/>
              <a:gd name="connsiteY1" fmla="*/ 645160 h 873760"/>
              <a:gd name="connsiteX2" fmla="*/ 2184400 w 2184400"/>
              <a:gd name="connsiteY2" fmla="*/ 0 h 873760"/>
            </a:gdLst>
            <a:ahLst/>
            <a:cxnLst>
              <a:cxn ang="0">
                <a:pos x="connsiteX0" y="connsiteY0"/>
              </a:cxn>
              <a:cxn ang="0">
                <a:pos x="connsiteX1" y="connsiteY1"/>
              </a:cxn>
              <a:cxn ang="0">
                <a:pos x="connsiteX2" y="connsiteY2"/>
              </a:cxn>
            </a:cxnLst>
            <a:rect l="l" t="t" r="r" b="b"/>
            <a:pathLst>
              <a:path w="2184400" h="873760">
                <a:moveTo>
                  <a:pt x="0" y="873760"/>
                </a:moveTo>
                <a:cubicBezTo>
                  <a:pt x="356446" y="832273"/>
                  <a:pt x="712893" y="790787"/>
                  <a:pt x="1076960" y="645160"/>
                </a:cubicBezTo>
                <a:cubicBezTo>
                  <a:pt x="1441027" y="499533"/>
                  <a:pt x="1812713" y="249766"/>
                  <a:pt x="218440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6" name="TextBox 35"/>
              <p:cNvSpPr txBox="1"/>
              <p:nvPr/>
            </p:nvSpPr>
            <p:spPr>
              <a:xfrm>
                <a:off x="1588008" y="4498045"/>
                <a:ext cx="5852160" cy="429220"/>
              </a:xfrm>
              <a:prstGeom prst="rect">
                <a:avLst/>
              </a:prstGeom>
              <a:noFill/>
              <a:ln>
                <a:solidFill>
                  <a:srgbClr val="FF0000"/>
                </a:solidFill>
              </a:ln>
            </p:spPr>
            <p:txBody>
              <a:bodyPr wrap="square" rtlCol="0">
                <a:spAutoFit/>
              </a:bodyPr>
              <a:lstStyle/>
              <a:p>
                <a:r>
                  <a:rPr lang="en-US" sz="2000" b="0" dirty="0" smtClean="0"/>
                  <a:t>Maximize </a:t>
                </a:r>
                <a14:m>
                  <m:oMath xmlns:m="http://schemas.openxmlformats.org/officeDocument/2006/math">
                    <m:r>
                      <a:rPr lang="en-US" sz="2000" b="0" i="1" smtClean="0">
                        <a:latin typeface="Cambria Math" panose="02040503050406030204" pitchFamily="18" charset="0"/>
                      </a:rPr>
                      <m:t>𝑅𝑒𝑤𝑎𝑟𝑑</m:t>
                    </m:r>
                    <m:r>
                      <a:rPr lang="en-US" sz="2000" b="0" i="1" smtClean="0">
                        <a:latin typeface="Cambria Math" panose="02040503050406030204" pitchFamily="18" charset="0"/>
                      </a:rPr>
                      <m:t>=</m:t>
                    </m:r>
                    <m:r>
                      <a:rPr lang="en-US" sz="2000" b="0" i="1" smtClean="0">
                        <a:latin typeface="Cambria Math" panose="02040503050406030204" pitchFamily="18" charset="0"/>
                      </a:rPr>
                      <m:t>𝑓</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1" i="0" smtClean="0">
                            <a:latin typeface="Cambria Math" panose="02040503050406030204" pitchFamily="18" charset="0"/>
                          </a:rPr>
                          <m:t>𝐜𝐨𝐥𝐥𝐢𝐬𝐢𝐨𝐧</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𝑅</m:t>
                        </m:r>
                      </m:e>
                      <m:sub>
                        <m:r>
                          <a:rPr lang="en-US" sz="2000" b="1" i="0" smtClean="0">
                            <a:latin typeface="Cambria Math" panose="02040503050406030204" pitchFamily="18" charset="0"/>
                          </a:rPr>
                          <m:t>𝐠𝐨𝐚𝐥</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𝑅</m:t>
                        </m:r>
                      </m:e>
                      <m:sub>
                        <m:r>
                          <a:rPr lang="en-US" sz="2000" b="1" i="0" smtClean="0">
                            <a:latin typeface="Cambria Math" panose="02040503050406030204" pitchFamily="18" charset="0"/>
                          </a:rPr>
                          <m:t>𝐩𝐞𝐫𝐜</m:t>
                        </m:r>
                        <m:r>
                          <a:rPr lang="en-US" sz="2000" b="1" i="0" smtClean="0">
                            <a:latin typeface="Cambria Math" panose="02040503050406030204" pitchFamily="18" charset="0"/>
                          </a:rPr>
                          <m:t>𝐞𝐩</m:t>
                        </m:r>
                        <m:r>
                          <a:rPr lang="en-US" sz="2000" b="1" i="0" smtClean="0">
                            <a:latin typeface="Cambria Math" panose="02040503050406030204" pitchFamily="18" charset="0"/>
                          </a:rPr>
                          <m:t>𝐭𝐢𝐨𝐧</m:t>
                        </m:r>
                      </m:sub>
                    </m:sSub>
                    <m:r>
                      <a:rPr lang="en-US" sz="2000" b="0" i="1" smtClean="0">
                        <a:latin typeface="Cambria Math" panose="02040503050406030204" pitchFamily="18" charset="0"/>
                      </a:rPr>
                      <m:t>)</m:t>
                    </m:r>
                  </m:oMath>
                </a14:m>
                <a:endParaRPr lang="en-US" sz="2000" dirty="0"/>
              </a:p>
            </p:txBody>
          </p:sp>
        </mc:Choice>
        <mc:Fallback>
          <p:sp>
            <p:nvSpPr>
              <p:cNvPr id="36" name="TextBox 35"/>
              <p:cNvSpPr txBox="1">
                <a:spLocks noRot="1" noChangeAspect="1" noMove="1" noResize="1" noEditPoints="1" noAdjustHandles="1" noChangeArrowheads="1" noChangeShapeType="1" noTextEdit="1"/>
              </p:cNvSpPr>
              <p:nvPr/>
            </p:nvSpPr>
            <p:spPr>
              <a:xfrm>
                <a:off x="1588008" y="4498045"/>
                <a:ext cx="5852160" cy="429220"/>
              </a:xfrm>
              <a:prstGeom prst="rect">
                <a:avLst/>
              </a:prstGeom>
              <a:blipFill rotWithShape="0">
                <a:blip r:embed="rId4"/>
                <a:stretch>
                  <a:fillRect l="-1040" t="-5556" b="-18056"/>
                </a:stretch>
              </a:blipFill>
              <a:ln>
                <a:solidFill>
                  <a:srgbClr val="FF0000"/>
                </a:solidFill>
              </a:ln>
            </p:spPr>
            <p:txBody>
              <a:bodyPr/>
              <a:lstStyle/>
              <a:p>
                <a:r>
                  <a:rPr lang="en-US">
                    <a:noFill/>
                  </a:rPr>
                  <a:t> </a:t>
                </a:r>
              </a:p>
            </p:txBody>
          </p:sp>
        </mc:Fallback>
      </mc:AlternateContent>
      <p:sp>
        <p:nvSpPr>
          <p:cNvPr id="37" name="TextBox 36"/>
          <p:cNvSpPr txBox="1"/>
          <p:nvPr/>
        </p:nvSpPr>
        <p:spPr>
          <a:xfrm>
            <a:off x="4806460" y="1785709"/>
            <a:ext cx="3175485" cy="369332"/>
          </a:xfrm>
          <a:prstGeom prst="rect">
            <a:avLst/>
          </a:prstGeom>
          <a:noFill/>
        </p:spPr>
        <p:txBody>
          <a:bodyPr wrap="none" rtlCol="0">
            <a:spAutoFit/>
          </a:bodyPr>
          <a:lstStyle/>
          <a:p>
            <a:pPr marL="342900" indent="-342900">
              <a:buFont typeface="+mj-lt"/>
              <a:buAutoNum type="arabicPeriod" startAt="2"/>
            </a:pPr>
            <a:r>
              <a:rPr lang="en-US" dirty="0" smtClean="0"/>
              <a:t>Generate </a:t>
            </a:r>
            <a:r>
              <a:rPr lang="en-US" dirty="0" smtClean="0">
                <a:solidFill>
                  <a:schemeClr val="accent1"/>
                </a:solidFill>
              </a:rPr>
              <a:t>motion primitives</a:t>
            </a:r>
            <a:r>
              <a:rPr lang="en-US" dirty="0" smtClean="0"/>
              <a:t>.</a:t>
            </a:r>
          </a:p>
        </p:txBody>
      </p:sp>
      <mc:AlternateContent xmlns:mc="http://schemas.openxmlformats.org/markup-compatibility/2006">
        <mc:Choice xmlns:a14="http://schemas.microsoft.com/office/drawing/2010/main" Requires="a14">
          <p:sp>
            <p:nvSpPr>
              <p:cNvPr id="38" name="TextBox 37"/>
              <p:cNvSpPr txBox="1"/>
              <p:nvPr/>
            </p:nvSpPr>
            <p:spPr>
              <a:xfrm>
                <a:off x="4806460" y="2250133"/>
                <a:ext cx="3892156" cy="1831207"/>
              </a:xfrm>
              <a:prstGeom prst="rect">
                <a:avLst/>
              </a:prstGeom>
              <a:noFill/>
            </p:spPr>
            <p:txBody>
              <a:bodyPr wrap="none" rtlCol="0">
                <a:spAutoFit/>
              </a:bodyPr>
              <a:lstStyle/>
              <a:p>
                <a:pPr marL="342900" indent="-342900">
                  <a:lnSpc>
                    <a:spcPct val="150000"/>
                  </a:lnSpc>
                  <a:buFont typeface="+mj-lt"/>
                  <a:buAutoNum type="arabicPeriod" startAt="3"/>
                </a:pPr>
                <a:r>
                  <a:rPr lang="en-US" dirty="0" smtClean="0"/>
                  <a:t>Evaluate each motion primitive</a:t>
                </a:r>
              </a:p>
              <a:p>
                <a:pPr marL="800100" lvl="1" indent="-342900">
                  <a:lnSpc>
                    <a:spcPct val="150000"/>
                  </a:lnSpc>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𝑅</m:t>
                        </m:r>
                      </m:e>
                      <m:sub>
                        <m:r>
                          <a:rPr lang="en-US" b="1" i="0">
                            <a:latin typeface="Cambria Math" panose="02040503050406030204" pitchFamily="18" charset="0"/>
                          </a:rPr>
                          <m:t>𝐠𝐨𝐚𝐥</m:t>
                        </m:r>
                      </m:sub>
                    </m:sSub>
                  </m:oMath>
                </a14:m>
                <a:r>
                  <a:rPr lang="en-US" dirty="0" smtClean="0"/>
                  <a:t>: Progress to the goal</a:t>
                </a:r>
              </a:p>
              <a:p>
                <a:pPr marL="800100" lvl="1" indent="-342900">
                  <a:lnSpc>
                    <a:spcPct val="150000"/>
                  </a:lnSpc>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1" i="0">
                            <a:latin typeface="Cambria Math" panose="02040503050406030204" pitchFamily="18" charset="0"/>
                          </a:rPr>
                          <m:t>𝐜𝐨𝐥𝐥𝐢𝐬𝐢𝐨𝐧</m:t>
                        </m:r>
                      </m:sub>
                    </m:sSub>
                  </m:oMath>
                </a14:m>
                <a:r>
                  <a:rPr lang="en-US" dirty="0" smtClean="0"/>
                  <a:t>: Collision risk</a:t>
                </a:r>
              </a:p>
              <a:p>
                <a:pPr marL="800100" lvl="1" indent="-342900">
                  <a:lnSpc>
                    <a:spcPct val="150000"/>
                  </a:lnSpc>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𝑅</m:t>
                        </m:r>
                      </m:e>
                      <m:sub>
                        <m:r>
                          <a:rPr lang="en-US" b="1" i="0">
                            <a:latin typeface="Cambria Math" panose="02040503050406030204" pitchFamily="18" charset="0"/>
                          </a:rPr>
                          <m:t>𝐩𝐞𝐫𝐜</m:t>
                        </m:r>
                        <m:r>
                          <a:rPr lang="en-US" b="1" i="0" smtClean="0">
                            <a:latin typeface="Cambria Math" panose="02040503050406030204" pitchFamily="18" charset="0"/>
                          </a:rPr>
                          <m:t>𝐞𝐩</m:t>
                        </m:r>
                        <m:r>
                          <a:rPr lang="en-US" b="1" i="0">
                            <a:latin typeface="Cambria Math" panose="02040503050406030204" pitchFamily="18" charset="0"/>
                          </a:rPr>
                          <m:t>𝐭𝐢𝐨𝐧</m:t>
                        </m:r>
                      </m:sub>
                    </m:sSub>
                  </m:oMath>
                </a14:m>
                <a:r>
                  <a:rPr lang="en-US" dirty="0" smtClean="0"/>
                  <a:t>: Perception quality</a:t>
                </a:r>
              </a:p>
            </p:txBody>
          </p:sp>
        </mc:Choice>
        <mc:Fallback>
          <p:sp>
            <p:nvSpPr>
              <p:cNvPr id="38" name="TextBox 37"/>
              <p:cNvSpPr txBox="1">
                <a:spLocks noRot="1" noChangeAspect="1" noMove="1" noResize="1" noEditPoints="1" noAdjustHandles="1" noChangeArrowheads="1" noChangeShapeType="1" noTextEdit="1"/>
              </p:cNvSpPr>
              <p:nvPr/>
            </p:nvSpPr>
            <p:spPr>
              <a:xfrm>
                <a:off x="4806460" y="2250133"/>
                <a:ext cx="3892156" cy="1831207"/>
              </a:xfrm>
              <a:prstGeom prst="rect">
                <a:avLst/>
              </a:prstGeom>
              <a:blipFill rotWithShape="0">
                <a:blip r:embed="rId5"/>
                <a:stretch>
                  <a:fillRect l="-1252" r="-626" b="-997"/>
                </a:stretch>
              </a:blipFill>
            </p:spPr>
            <p:txBody>
              <a:bodyPr/>
              <a:lstStyle/>
              <a:p>
                <a:r>
                  <a:rPr lang="en-US">
                    <a:noFill/>
                  </a:rPr>
                  <a:t> </a:t>
                </a:r>
              </a:p>
            </p:txBody>
          </p:sp>
        </mc:Fallback>
      </mc:AlternateContent>
      <p:sp>
        <p:nvSpPr>
          <p:cNvPr id="41" name="Oval 40"/>
          <p:cNvSpPr/>
          <p:nvPr/>
        </p:nvSpPr>
        <p:spPr>
          <a:xfrm>
            <a:off x="3365885" y="1776746"/>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866021" y="1522727"/>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144170" y="1451516"/>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671437" y="1629754"/>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547110" y="1688196"/>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261745" y="1643983"/>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784741" y="1584034"/>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102338" y="1293229"/>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rot="5400000" flipH="1">
            <a:off x="3406555" y="3185072"/>
            <a:ext cx="868821" cy="587712"/>
          </a:xfrm>
          <a:prstGeom prst="rect">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flipH="1">
            <a:off x="3762921" y="3027856"/>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flipH="1">
            <a:off x="3489730" y="3791093"/>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flipH="1">
            <a:off x="3504963" y="3143233"/>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flipH="1">
            <a:off x="3496069" y="3301728"/>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flipH="1">
            <a:off x="3927152" y="3024388"/>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flipH="1">
            <a:off x="3590201" y="3030640"/>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flipH="1">
            <a:off x="3510544" y="3635046"/>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flipH="1">
            <a:off x="3514958" y="3467163"/>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4806460" y="767287"/>
            <a:ext cx="3738331" cy="923330"/>
          </a:xfrm>
          <a:prstGeom prst="rect">
            <a:avLst/>
          </a:prstGeom>
          <a:noFill/>
        </p:spPr>
        <p:txBody>
          <a:bodyPr wrap="none" rtlCol="0">
            <a:spAutoFit/>
          </a:bodyPr>
          <a:lstStyle/>
          <a:p>
            <a:pPr marL="342900" indent="-342900">
              <a:buFont typeface="+mj-lt"/>
              <a:buAutoNum type="arabicPeriod"/>
            </a:pPr>
            <a:r>
              <a:rPr lang="en-US" dirty="0" smtClean="0"/>
              <a:t>Use two maps:</a:t>
            </a:r>
          </a:p>
          <a:p>
            <a:pPr marL="800100" lvl="1" indent="-342900">
              <a:buFont typeface="Arial" panose="020B0604020202020204" pitchFamily="34" charset="0"/>
              <a:buChar char="•"/>
            </a:pPr>
            <a:r>
              <a:rPr lang="en-US" dirty="0" smtClean="0">
                <a:solidFill>
                  <a:srgbClr val="FF0000"/>
                </a:solidFill>
              </a:rPr>
              <a:t>Dense map: obstacle</a:t>
            </a:r>
          </a:p>
          <a:p>
            <a:pPr marL="800100" lvl="1" indent="-342900">
              <a:buFont typeface="Arial" panose="020B0604020202020204" pitchFamily="34" charset="0"/>
              <a:buChar char="•"/>
            </a:pPr>
            <a:r>
              <a:rPr lang="en-US" dirty="0" smtClean="0">
                <a:solidFill>
                  <a:srgbClr val="00B050"/>
                </a:solidFill>
              </a:rPr>
              <a:t>Active map: active landmarks</a:t>
            </a:r>
          </a:p>
        </p:txBody>
      </p:sp>
      <p:cxnSp>
        <p:nvCxnSpPr>
          <p:cNvPr id="65" name="Straight Connector 64"/>
          <p:cNvCxnSpPr>
            <a:stCxn id="35" idx="0"/>
          </p:cNvCxnSpPr>
          <p:nvPr/>
        </p:nvCxnSpPr>
        <p:spPr>
          <a:xfrm>
            <a:off x="970280" y="2665346"/>
            <a:ext cx="2372745" cy="0"/>
          </a:xfrm>
          <a:prstGeom prst="line">
            <a:avLst/>
          </a:prstGeom>
          <a:ln w="38100">
            <a:solidFill>
              <a:srgbClr val="00B05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7" name="5-Point Star 66"/>
          <p:cNvSpPr/>
          <p:nvPr/>
        </p:nvSpPr>
        <p:spPr>
          <a:xfrm>
            <a:off x="4163155" y="2224656"/>
            <a:ext cx="295001" cy="297120"/>
          </a:xfrm>
          <a:prstGeom prst="star5">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106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3" grpId="0" animBg="1"/>
      <p:bldP spid="24" grpId="0" animBg="1"/>
      <p:bldP spid="25" grpId="0" animBg="1"/>
      <p:bldP spid="28" grpId="0" animBg="1"/>
      <p:bldP spid="35" grpId="0" animBg="1"/>
      <p:bldP spid="36" grpId="0" animBg="1"/>
      <p:bldP spid="37" grpId="0"/>
      <p:bldP spid="38" grpId="0"/>
      <p:bldP spid="41" grpId="0" animBg="1"/>
      <p:bldP spid="42" grpId="0" animBg="1"/>
      <p:bldP spid="43" grpId="0" animBg="1"/>
      <p:bldP spid="45" grpId="0" animBg="1"/>
      <p:bldP spid="47" grpId="0" animBg="1"/>
      <p:bldP spid="48" grpId="0" animBg="1"/>
      <p:bldP spid="49" grpId="0" animBg="1"/>
      <p:bldP spid="50"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p:bldP spid="6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9" name="Group 58"/>
          <p:cNvGrpSpPr/>
          <p:nvPr/>
        </p:nvGrpSpPr>
        <p:grpSpPr>
          <a:xfrm>
            <a:off x="2718185" y="1370199"/>
            <a:ext cx="1203960" cy="1009999"/>
            <a:chOff x="2718185" y="1383919"/>
            <a:chExt cx="1203960" cy="1009999"/>
          </a:xfrm>
        </p:grpSpPr>
        <p:sp>
          <p:nvSpPr>
            <p:cNvPr id="60" name="Rectangle 59"/>
            <p:cNvSpPr/>
            <p:nvPr/>
          </p:nvSpPr>
          <p:spPr>
            <a:xfrm>
              <a:off x="2763905" y="1383919"/>
              <a:ext cx="1158240" cy="957072"/>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2718185" y="1473868"/>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2718185" y="1687830"/>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2718185" y="1891474"/>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2718185" y="2102738"/>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881506" y="2297941"/>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3057295" y="2302478"/>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269886" y="2295271"/>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466860" y="2290512"/>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667901" y="2301942"/>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2723261" y="2295271"/>
              <a:ext cx="91440"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95263" y="-3571"/>
            <a:ext cx="8753475" cy="660796"/>
          </a:xfrm>
        </p:spPr>
        <p:txBody>
          <a:bodyPr>
            <a:noAutofit/>
          </a:bodyPr>
          <a:lstStyle/>
          <a:p>
            <a:r>
              <a:rPr lang="en-US" dirty="0" smtClean="0"/>
              <a:t>Method: Collision Risk</a:t>
            </a:r>
            <a:endParaRPr lang="en-US" dirty="0"/>
          </a:p>
        </p:txBody>
      </p:sp>
      <p:sp>
        <p:nvSpPr>
          <p:cNvPr id="4" name="TextBox 3"/>
          <p:cNvSpPr txBox="1"/>
          <p:nvPr/>
        </p:nvSpPr>
        <p:spPr>
          <a:xfrm>
            <a:off x="-57150" y="4905375"/>
            <a:ext cx="7391400" cy="276999"/>
          </a:xfrm>
          <a:prstGeom prst="rect">
            <a:avLst/>
          </a:prstGeom>
          <a:noFill/>
        </p:spPr>
        <p:txBody>
          <a:bodyPr wrap="square" rtlCol="0">
            <a:spAutoFit/>
          </a:bodyPr>
          <a:lstStyle/>
          <a:p>
            <a:r>
              <a:rPr lang="en-US" sz="1200" dirty="0" smtClean="0">
                <a:solidFill>
                  <a:schemeClr val="bg1">
                    <a:lumMod val="75000"/>
                  </a:schemeClr>
                </a:solidFill>
              </a:rPr>
              <a:t>Zichao</a:t>
            </a:r>
            <a:r>
              <a:rPr lang="en-US" sz="1200" baseline="0" dirty="0" smtClean="0">
                <a:solidFill>
                  <a:schemeClr val="bg1">
                    <a:lumMod val="75000"/>
                  </a:schemeClr>
                </a:solidFill>
              </a:rPr>
              <a:t> Zhang – ETH and University of Zurich – Perception-aware Receding Horizon Navigation for MAVs</a:t>
            </a:r>
            <a:endParaRPr lang="en-US" sz="1200" dirty="0">
              <a:solidFill>
                <a:schemeClr val="bg1">
                  <a:lumMod val="75000"/>
                </a:schemeClr>
              </a:solidFill>
            </a:endParaRPr>
          </a:p>
        </p:txBody>
      </p:sp>
      <p:pic>
        <p:nvPicPr>
          <p:cNvPr id="5" name="Picture 4"/>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2458" y="2460782"/>
            <a:ext cx="768611" cy="569341"/>
          </a:xfrm>
          <a:prstGeom prst="rect">
            <a:avLst/>
          </a:prstGeom>
          <a:effectLst/>
        </p:spPr>
      </p:pic>
      <p:sp>
        <p:nvSpPr>
          <p:cNvPr id="23" name="Arc 22"/>
          <p:cNvSpPr/>
          <p:nvPr/>
        </p:nvSpPr>
        <p:spPr>
          <a:xfrm>
            <a:off x="628774" y="1146901"/>
            <a:ext cx="2714251" cy="2984871"/>
          </a:xfrm>
          <a:prstGeom prst="arc">
            <a:avLst>
              <a:gd name="adj1" fmla="val 17693095"/>
              <a:gd name="adj2" fmla="val 3865768"/>
            </a:avLst>
          </a:prstGeom>
          <a:ln>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flipV="1">
            <a:off x="975360" y="2735669"/>
            <a:ext cx="1651000" cy="1203383"/>
          </a:xfrm>
          <a:custGeom>
            <a:avLst/>
            <a:gdLst>
              <a:gd name="connsiteX0" fmla="*/ 0 w 1661160"/>
              <a:gd name="connsiteY0" fmla="*/ 1412240 h 1412240"/>
              <a:gd name="connsiteX1" fmla="*/ 949960 w 1661160"/>
              <a:gd name="connsiteY1" fmla="*/ 838200 h 1412240"/>
              <a:gd name="connsiteX2" fmla="*/ 1661160 w 1661160"/>
              <a:gd name="connsiteY2" fmla="*/ 0 h 1412240"/>
            </a:gdLst>
            <a:ahLst/>
            <a:cxnLst>
              <a:cxn ang="0">
                <a:pos x="connsiteX0" y="connsiteY0"/>
              </a:cxn>
              <a:cxn ang="0">
                <a:pos x="connsiteX1" y="connsiteY1"/>
              </a:cxn>
              <a:cxn ang="0">
                <a:pos x="connsiteX2" y="connsiteY2"/>
              </a:cxn>
            </a:cxnLst>
            <a:rect l="l" t="t" r="r" b="b"/>
            <a:pathLst>
              <a:path w="1661160" h="1412240">
                <a:moveTo>
                  <a:pt x="0" y="1412240"/>
                </a:moveTo>
                <a:cubicBezTo>
                  <a:pt x="336550" y="1242906"/>
                  <a:pt x="673100" y="1073573"/>
                  <a:pt x="949960" y="838200"/>
                </a:cubicBezTo>
                <a:cubicBezTo>
                  <a:pt x="1226820" y="602827"/>
                  <a:pt x="1443990" y="301413"/>
                  <a:pt x="166116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a:stCxn id="28" idx="0"/>
          </p:cNvCxnSpPr>
          <p:nvPr/>
        </p:nvCxnSpPr>
        <p:spPr>
          <a:xfrm>
            <a:off x="975360" y="2735669"/>
            <a:ext cx="2377825" cy="0"/>
          </a:xfrm>
          <a:prstGeom prst="line">
            <a:avLst/>
          </a:prstGeom>
          <a:ln w="9525">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07661" y="1438012"/>
            <a:ext cx="3478924"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Use a </a:t>
            </a:r>
            <a:r>
              <a:rPr lang="en-US" dirty="0" smtClean="0">
                <a:solidFill>
                  <a:srgbClr val="FF0000"/>
                </a:solidFill>
              </a:rPr>
              <a:t>dense occupancy map</a:t>
            </a:r>
          </a:p>
        </p:txBody>
      </p:sp>
      <p:sp>
        <p:nvSpPr>
          <p:cNvPr id="27" name="TextBox 26"/>
          <p:cNvSpPr txBox="1"/>
          <p:nvPr/>
        </p:nvSpPr>
        <p:spPr>
          <a:xfrm>
            <a:off x="4807661" y="2163094"/>
            <a:ext cx="3478924"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Sample the motion primitives</a:t>
            </a:r>
          </a:p>
        </p:txBody>
      </p:sp>
      <p:sp>
        <p:nvSpPr>
          <p:cNvPr id="11" name="Oval 10"/>
          <p:cNvSpPr/>
          <p:nvPr/>
        </p:nvSpPr>
        <p:spPr>
          <a:xfrm>
            <a:off x="3310005" y="2697569"/>
            <a:ext cx="76200" cy="762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2843406" y="2697569"/>
            <a:ext cx="76200" cy="762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376807" y="2697568"/>
            <a:ext cx="76200" cy="762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909699" y="2697569"/>
            <a:ext cx="76200" cy="762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434225" y="2697569"/>
            <a:ext cx="76200" cy="762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a:stCxn id="37" idx="7"/>
          </p:cNvCxnSpPr>
          <p:nvPr/>
        </p:nvCxnSpPr>
        <p:spPr>
          <a:xfrm flipV="1">
            <a:off x="1499266" y="2363411"/>
            <a:ext cx="1237386" cy="345317"/>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36" idx="7"/>
          </p:cNvCxnSpPr>
          <p:nvPr/>
        </p:nvCxnSpPr>
        <p:spPr>
          <a:xfrm flipV="1">
            <a:off x="1974740" y="2363411"/>
            <a:ext cx="761912" cy="345317"/>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3" idx="7"/>
          </p:cNvCxnSpPr>
          <p:nvPr/>
        </p:nvCxnSpPr>
        <p:spPr>
          <a:xfrm flipV="1">
            <a:off x="2441848" y="2363411"/>
            <a:ext cx="294804" cy="345316"/>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2" idx="0"/>
          </p:cNvCxnSpPr>
          <p:nvPr/>
        </p:nvCxnSpPr>
        <p:spPr>
          <a:xfrm flipV="1">
            <a:off x="2881506" y="2379472"/>
            <a:ext cx="45720" cy="318097"/>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3315606" y="2372043"/>
            <a:ext cx="32499" cy="320767"/>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807661" y="2888177"/>
            <a:ext cx="4336339" cy="646331"/>
          </a:xfrm>
          <a:prstGeom prst="rect">
            <a:avLst/>
          </a:prstGeom>
          <a:noFill/>
        </p:spPr>
        <p:txBody>
          <a:bodyPr wrap="square" rtlCol="0">
            <a:spAutoFit/>
          </a:bodyPr>
          <a:lstStyle/>
          <a:p>
            <a:pPr marL="285750" indent="-285750">
              <a:buFont typeface="Arial" panose="020B0604020202020204" pitchFamily="34" charset="0"/>
              <a:buChar char="•"/>
            </a:pPr>
            <a:r>
              <a:rPr lang="en-US" dirty="0"/>
              <a:t>C</a:t>
            </a:r>
            <a:r>
              <a:rPr lang="en-US" dirty="0" smtClean="0"/>
              <a:t>alculate the distance from each sample to the nearest point in the dense map.</a:t>
            </a:r>
          </a:p>
        </p:txBody>
      </p:sp>
      <p:sp>
        <p:nvSpPr>
          <p:cNvPr id="72" name="Freeform 71"/>
          <p:cNvSpPr/>
          <p:nvPr/>
        </p:nvSpPr>
        <p:spPr>
          <a:xfrm>
            <a:off x="965200" y="1319619"/>
            <a:ext cx="1661160" cy="1412240"/>
          </a:xfrm>
          <a:custGeom>
            <a:avLst/>
            <a:gdLst>
              <a:gd name="connsiteX0" fmla="*/ 0 w 1661160"/>
              <a:gd name="connsiteY0" fmla="*/ 1412240 h 1412240"/>
              <a:gd name="connsiteX1" fmla="*/ 949960 w 1661160"/>
              <a:gd name="connsiteY1" fmla="*/ 838200 h 1412240"/>
              <a:gd name="connsiteX2" fmla="*/ 1661160 w 1661160"/>
              <a:gd name="connsiteY2" fmla="*/ 0 h 1412240"/>
            </a:gdLst>
            <a:ahLst/>
            <a:cxnLst>
              <a:cxn ang="0">
                <a:pos x="connsiteX0" y="connsiteY0"/>
              </a:cxn>
              <a:cxn ang="0">
                <a:pos x="connsiteX1" y="connsiteY1"/>
              </a:cxn>
              <a:cxn ang="0">
                <a:pos x="connsiteX2" y="connsiteY2"/>
              </a:cxn>
            </a:cxnLst>
            <a:rect l="l" t="t" r="r" b="b"/>
            <a:pathLst>
              <a:path w="1661160" h="1412240">
                <a:moveTo>
                  <a:pt x="0" y="1412240"/>
                </a:moveTo>
                <a:cubicBezTo>
                  <a:pt x="336550" y="1242906"/>
                  <a:pt x="673100" y="1073573"/>
                  <a:pt x="949960" y="838200"/>
                </a:cubicBezTo>
                <a:cubicBezTo>
                  <a:pt x="1226820" y="602827"/>
                  <a:pt x="1443990" y="301413"/>
                  <a:pt x="166116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Freeform 72"/>
          <p:cNvSpPr/>
          <p:nvPr/>
        </p:nvSpPr>
        <p:spPr>
          <a:xfrm>
            <a:off x="975360" y="1858099"/>
            <a:ext cx="2184400" cy="873760"/>
          </a:xfrm>
          <a:custGeom>
            <a:avLst/>
            <a:gdLst>
              <a:gd name="connsiteX0" fmla="*/ 0 w 2184400"/>
              <a:gd name="connsiteY0" fmla="*/ 873760 h 873760"/>
              <a:gd name="connsiteX1" fmla="*/ 1076960 w 2184400"/>
              <a:gd name="connsiteY1" fmla="*/ 645160 h 873760"/>
              <a:gd name="connsiteX2" fmla="*/ 2184400 w 2184400"/>
              <a:gd name="connsiteY2" fmla="*/ 0 h 873760"/>
            </a:gdLst>
            <a:ahLst/>
            <a:cxnLst>
              <a:cxn ang="0">
                <a:pos x="connsiteX0" y="connsiteY0"/>
              </a:cxn>
              <a:cxn ang="0">
                <a:pos x="connsiteX1" y="connsiteY1"/>
              </a:cxn>
              <a:cxn ang="0">
                <a:pos x="connsiteX2" y="connsiteY2"/>
              </a:cxn>
            </a:cxnLst>
            <a:rect l="l" t="t" r="r" b="b"/>
            <a:pathLst>
              <a:path w="2184400" h="873760">
                <a:moveTo>
                  <a:pt x="0" y="873760"/>
                </a:moveTo>
                <a:cubicBezTo>
                  <a:pt x="356446" y="832273"/>
                  <a:pt x="712893" y="790787"/>
                  <a:pt x="1076960" y="645160"/>
                </a:cubicBezTo>
                <a:cubicBezTo>
                  <a:pt x="1441027" y="499533"/>
                  <a:pt x="1812713" y="249766"/>
                  <a:pt x="218440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Freeform 74"/>
          <p:cNvSpPr/>
          <p:nvPr/>
        </p:nvSpPr>
        <p:spPr>
          <a:xfrm flipV="1">
            <a:off x="970280" y="2735669"/>
            <a:ext cx="2142490" cy="711199"/>
          </a:xfrm>
          <a:custGeom>
            <a:avLst/>
            <a:gdLst>
              <a:gd name="connsiteX0" fmla="*/ 0 w 2184400"/>
              <a:gd name="connsiteY0" fmla="*/ 873760 h 873760"/>
              <a:gd name="connsiteX1" fmla="*/ 1076960 w 2184400"/>
              <a:gd name="connsiteY1" fmla="*/ 645160 h 873760"/>
              <a:gd name="connsiteX2" fmla="*/ 2184400 w 2184400"/>
              <a:gd name="connsiteY2" fmla="*/ 0 h 873760"/>
            </a:gdLst>
            <a:ahLst/>
            <a:cxnLst>
              <a:cxn ang="0">
                <a:pos x="connsiteX0" y="connsiteY0"/>
              </a:cxn>
              <a:cxn ang="0">
                <a:pos x="connsiteX1" y="connsiteY1"/>
              </a:cxn>
              <a:cxn ang="0">
                <a:pos x="connsiteX2" y="connsiteY2"/>
              </a:cxn>
            </a:cxnLst>
            <a:rect l="l" t="t" r="r" b="b"/>
            <a:pathLst>
              <a:path w="2184400" h="873760">
                <a:moveTo>
                  <a:pt x="0" y="873760"/>
                </a:moveTo>
                <a:cubicBezTo>
                  <a:pt x="356446" y="832273"/>
                  <a:pt x="712893" y="790787"/>
                  <a:pt x="1076960" y="645160"/>
                </a:cubicBezTo>
                <a:cubicBezTo>
                  <a:pt x="1441027" y="499533"/>
                  <a:pt x="1812713" y="249766"/>
                  <a:pt x="218440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910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72"/>
                                        </p:tgtEl>
                                        <p:attrNameLst>
                                          <p:attrName>style.color</p:attrName>
                                        </p:attrNameLst>
                                      </p:cBhvr>
                                      <p:by>
                                        <p:hsl h="0" s="12549" l="25098"/>
                                      </p:by>
                                    </p:animClr>
                                    <p:animClr clrSpc="hsl" dir="cw">
                                      <p:cBhvr>
                                        <p:cTn id="7" dur="500" fill="hold"/>
                                        <p:tgtEl>
                                          <p:spTgt spid="72"/>
                                        </p:tgtEl>
                                        <p:attrNameLst>
                                          <p:attrName>fillcolor</p:attrName>
                                        </p:attrNameLst>
                                      </p:cBhvr>
                                      <p:by>
                                        <p:hsl h="0" s="12549" l="25098"/>
                                      </p:by>
                                    </p:animClr>
                                    <p:animClr clrSpc="hsl" dir="cw">
                                      <p:cBhvr>
                                        <p:cTn id="8" dur="500" fill="hold"/>
                                        <p:tgtEl>
                                          <p:spTgt spid="72"/>
                                        </p:tgtEl>
                                        <p:attrNameLst>
                                          <p:attrName>stroke.color</p:attrName>
                                        </p:attrNameLst>
                                      </p:cBhvr>
                                      <p:by>
                                        <p:hsl h="0" s="12549" l="25098"/>
                                      </p:by>
                                    </p:animClr>
                                    <p:set>
                                      <p:cBhvr>
                                        <p:cTn id="9" dur="500" fill="hold"/>
                                        <p:tgtEl>
                                          <p:spTgt spid="72"/>
                                        </p:tgtEl>
                                        <p:attrNameLst>
                                          <p:attrName>fill.type</p:attrName>
                                        </p:attrNameLst>
                                      </p:cBhvr>
                                      <p:to>
                                        <p:strVal val="solid"/>
                                      </p:to>
                                    </p:set>
                                  </p:childTnLst>
                                </p:cTn>
                              </p:par>
                              <p:par>
                                <p:cTn id="10" presetID="30" presetClass="emph" presetSubtype="0" fill="hold" grpId="0" nodeType="withEffect">
                                  <p:stCondLst>
                                    <p:cond delay="0"/>
                                  </p:stCondLst>
                                  <p:childTnLst>
                                    <p:animClr clrSpc="hsl" dir="cw">
                                      <p:cBhvr override="childStyle">
                                        <p:cTn id="11" dur="500" fill="hold"/>
                                        <p:tgtEl>
                                          <p:spTgt spid="73"/>
                                        </p:tgtEl>
                                        <p:attrNameLst>
                                          <p:attrName>style.color</p:attrName>
                                        </p:attrNameLst>
                                      </p:cBhvr>
                                      <p:by>
                                        <p:hsl h="0" s="12549" l="25098"/>
                                      </p:by>
                                    </p:animClr>
                                    <p:animClr clrSpc="hsl" dir="cw">
                                      <p:cBhvr>
                                        <p:cTn id="12" dur="500" fill="hold"/>
                                        <p:tgtEl>
                                          <p:spTgt spid="73"/>
                                        </p:tgtEl>
                                        <p:attrNameLst>
                                          <p:attrName>fillcolor</p:attrName>
                                        </p:attrNameLst>
                                      </p:cBhvr>
                                      <p:by>
                                        <p:hsl h="0" s="12549" l="25098"/>
                                      </p:by>
                                    </p:animClr>
                                    <p:animClr clrSpc="hsl" dir="cw">
                                      <p:cBhvr>
                                        <p:cTn id="13" dur="500" fill="hold"/>
                                        <p:tgtEl>
                                          <p:spTgt spid="73"/>
                                        </p:tgtEl>
                                        <p:attrNameLst>
                                          <p:attrName>stroke.color</p:attrName>
                                        </p:attrNameLst>
                                      </p:cBhvr>
                                      <p:by>
                                        <p:hsl h="0" s="12549" l="25098"/>
                                      </p:by>
                                    </p:animClr>
                                    <p:set>
                                      <p:cBhvr>
                                        <p:cTn id="14" dur="500" fill="hold"/>
                                        <p:tgtEl>
                                          <p:spTgt spid="73"/>
                                        </p:tgtEl>
                                        <p:attrNameLst>
                                          <p:attrName>fill.type</p:attrName>
                                        </p:attrNameLst>
                                      </p:cBhvr>
                                      <p:to>
                                        <p:strVal val="solid"/>
                                      </p:to>
                                    </p:set>
                                  </p:childTnLst>
                                </p:cTn>
                              </p:par>
                              <p:par>
                                <p:cTn id="15" presetID="30" presetClass="emph" presetSubtype="0" fill="hold" grpId="0" nodeType="withEffect">
                                  <p:stCondLst>
                                    <p:cond delay="0"/>
                                  </p:stCondLst>
                                  <p:childTnLst>
                                    <p:animClr clrSpc="hsl" dir="cw">
                                      <p:cBhvr override="childStyle">
                                        <p:cTn id="16" dur="500" fill="hold"/>
                                        <p:tgtEl>
                                          <p:spTgt spid="75"/>
                                        </p:tgtEl>
                                        <p:attrNameLst>
                                          <p:attrName>style.color</p:attrName>
                                        </p:attrNameLst>
                                      </p:cBhvr>
                                      <p:by>
                                        <p:hsl h="0" s="12549" l="25098"/>
                                      </p:by>
                                    </p:animClr>
                                    <p:animClr clrSpc="hsl" dir="cw">
                                      <p:cBhvr>
                                        <p:cTn id="17" dur="500" fill="hold"/>
                                        <p:tgtEl>
                                          <p:spTgt spid="75"/>
                                        </p:tgtEl>
                                        <p:attrNameLst>
                                          <p:attrName>fillcolor</p:attrName>
                                        </p:attrNameLst>
                                      </p:cBhvr>
                                      <p:by>
                                        <p:hsl h="0" s="12549" l="25098"/>
                                      </p:by>
                                    </p:animClr>
                                    <p:animClr clrSpc="hsl" dir="cw">
                                      <p:cBhvr>
                                        <p:cTn id="18" dur="500" fill="hold"/>
                                        <p:tgtEl>
                                          <p:spTgt spid="75"/>
                                        </p:tgtEl>
                                        <p:attrNameLst>
                                          <p:attrName>stroke.color</p:attrName>
                                        </p:attrNameLst>
                                      </p:cBhvr>
                                      <p:by>
                                        <p:hsl h="0" s="12549" l="25098"/>
                                      </p:by>
                                    </p:animClr>
                                    <p:set>
                                      <p:cBhvr>
                                        <p:cTn id="19" dur="500" fill="hold"/>
                                        <p:tgtEl>
                                          <p:spTgt spid="75"/>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28"/>
                                        </p:tgtEl>
                                        <p:attrNameLst>
                                          <p:attrName>style.color</p:attrName>
                                        </p:attrNameLst>
                                      </p:cBhvr>
                                      <p:by>
                                        <p:hsl h="0" s="12549" l="25098"/>
                                      </p:by>
                                    </p:animClr>
                                    <p:animClr clrSpc="hsl" dir="cw">
                                      <p:cBhvr>
                                        <p:cTn id="22" dur="500" fill="hold"/>
                                        <p:tgtEl>
                                          <p:spTgt spid="28"/>
                                        </p:tgtEl>
                                        <p:attrNameLst>
                                          <p:attrName>fillcolor</p:attrName>
                                        </p:attrNameLst>
                                      </p:cBhvr>
                                      <p:by>
                                        <p:hsl h="0" s="12549" l="25098"/>
                                      </p:by>
                                    </p:animClr>
                                    <p:animClr clrSpc="hsl" dir="cw">
                                      <p:cBhvr>
                                        <p:cTn id="23" dur="500" fill="hold"/>
                                        <p:tgtEl>
                                          <p:spTgt spid="28"/>
                                        </p:tgtEl>
                                        <p:attrNameLst>
                                          <p:attrName>stroke.color</p:attrName>
                                        </p:attrNameLst>
                                      </p:cBhvr>
                                      <p:by>
                                        <p:hsl h="0" s="12549" l="25098"/>
                                      </p:by>
                                    </p:animClr>
                                    <p:set>
                                      <p:cBhvr>
                                        <p:cTn id="24" dur="500" fill="hold"/>
                                        <p:tgtEl>
                                          <p:spTgt spid="28"/>
                                        </p:tgtEl>
                                        <p:attrNameLst>
                                          <p:attrName>fill.type</p:attrName>
                                        </p:attrNameLst>
                                      </p:cBhvr>
                                      <p:to>
                                        <p:strVal val="solid"/>
                                      </p:to>
                                    </p:set>
                                  </p:childTnLst>
                                </p:cTn>
                              </p:par>
                              <p:par>
                                <p:cTn id="25" presetID="24" presetClass="emph" presetSubtype="0" fill="hold" nodeType="withEffect">
                                  <p:stCondLst>
                                    <p:cond delay="0"/>
                                  </p:stCondLst>
                                  <p:childTnLst>
                                    <p:animClr clrSpc="hsl" dir="cw">
                                      <p:cBhvr override="childStyle">
                                        <p:cTn id="26" dur="500" fill="hold"/>
                                        <p:tgtEl>
                                          <p:spTgt spid="34"/>
                                        </p:tgtEl>
                                        <p:attrNameLst>
                                          <p:attrName>style.color</p:attrName>
                                        </p:attrNameLst>
                                      </p:cBhvr>
                                      <p:by>
                                        <p:hsl h="0" s="-12549" l="-25098"/>
                                      </p:by>
                                    </p:animClr>
                                    <p:animClr clrSpc="hsl" dir="cw">
                                      <p:cBhvr>
                                        <p:cTn id="27" dur="500" fill="hold"/>
                                        <p:tgtEl>
                                          <p:spTgt spid="34"/>
                                        </p:tgtEl>
                                        <p:attrNameLst>
                                          <p:attrName>fillcolor</p:attrName>
                                        </p:attrNameLst>
                                      </p:cBhvr>
                                      <p:by>
                                        <p:hsl h="0" s="-12549" l="-25098"/>
                                      </p:by>
                                    </p:animClr>
                                    <p:animClr clrSpc="hsl" dir="cw">
                                      <p:cBhvr>
                                        <p:cTn id="28" dur="500" fill="hold"/>
                                        <p:tgtEl>
                                          <p:spTgt spid="34"/>
                                        </p:tgtEl>
                                        <p:attrNameLst>
                                          <p:attrName>stroke.color</p:attrName>
                                        </p:attrNameLst>
                                      </p:cBhvr>
                                      <p:by>
                                        <p:hsl h="0" s="-12549" l="-25098"/>
                                      </p:by>
                                    </p:animClr>
                                    <p:set>
                                      <p:cBhvr>
                                        <p:cTn id="29" dur="500" fill="hold"/>
                                        <p:tgtEl>
                                          <p:spTgt spid="34"/>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p:bldP spid="11" grpId="0" animBg="1"/>
      <p:bldP spid="32" grpId="0" animBg="1"/>
      <p:bldP spid="33" grpId="0" animBg="1"/>
      <p:bldP spid="36" grpId="0" animBg="1"/>
      <p:bldP spid="37" grpId="0" animBg="1"/>
      <p:bldP spid="51" grpId="0"/>
      <p:bldP spid="72" grpId="0" animBg="1"/>
      <p:bldP spid="73" grpId="0" animBg="1"/>
      <p:bldP spid="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p:cNvSpPr/>
          <p:nvPr/>
        </p:nvSpPr>
        <p:spPr>
          <a:xfrm rot="16200000">
            <a:off x="2101465" y="1996928"/>
            <a:ext cx="2068618" cy="1485093"/>
          </a:xfrm>
          <a:prstGeom prst="triangle">
            <a:avLst/>
          </a:prstGeom>
          <a:solidFill>
            <a:schemeClr val="accent4">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2723261" y="1374005"/>
            <a:ext cx="1198884" cy="1009999"/>
            <a:chOff x="2723261" y="1383919"/>
            <a:chExt cx="1198884" cy="1009999"/>
          </a:xfrm>
        </p:grpSpPr>
        <p:sp>
          <p:nvSpPr>
            <p:cNvPr id="14" name="Rectangle 13"/>
            <p:cNvSpPr/>
            <p:nvPr/>
          </p:nvSpPr>
          <p:spPr>
            <a:xfrm>
              <a:off x="2763905" y="1383919"/>
              <a:ext cx="1158240" cy="957072"/>
            </a:xfrm>
            <a:prstGeom prst="rect">
              <a:avLst/>
            </a:prstGeom>
            <a:solidFill>
              <a:srgbClr val="00B050">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723261" y="1473868"/>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723261" y="1687830"/>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723261" y="1891474"/>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723261" y="2102738"/>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881506" y="2297941"/>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057295" y="2302478"/>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269886" y="2295271"/>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466860" y="2290512"/>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667901" y="2301942"/>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723261" y="2295271"/>
              <a:ext cx="91440" cy="914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95263" y="-3571"/>
            <a:ext cx="8753475" cy="660796"/>
          </a:xfrm>
        </p:spPr>
        <p:txBody>
          <a:bodyPr>
            <a:noAutofit/>
          </a:bodyPr>
          <a:lstStyle/>
          <a:p>
            <a:r>
              <a:rPr lang="en-US" dirty="0" smtClean="0"/>
              <a:t>Method: Perception Quality</a:t>
            </a:r>
            <a:endParaRPr lang="en-US" dirty="0"/>
          </a:p>
        </p:txBody>
      </p:sp>
      <p:sp>
        <p:nvSpPr>
          <p:cNvPr id="4" name="TextBox 3"/>
          <p:cNvSpPr txBox="1"/>
          <p:nvPr/>
        </p:nvSpPr>
        <p:spPr>
          <a:xfrm>
            <a:off x="-57150" y="4905375"/>
            <a:ext cx="7391400" cy="276999"/>
          </a:xfrm>
          <a:prstGeom prst="rect">
            <a:avLst/>
          </a:prstGeom>
          <a:noFill/>
        </p:spPr>
        <p:txBody>
          <a:bodyPr wrap="square" rtlCol="0">
            <a:spAutoFit/>
          </a:bodyPr>
          <a:lstStyle/>
          <a:p>
            <a:r>
              <a:rPr lang="en-US" sz="1200" dirty="0" smtClean="0">
                <a:solidFill>
                  <a:schemeClr val="bg1">
                    <a:lumMod val="75000"/>
                  </a:schemeClr>
                </a:solidFill>
              </a:rPr>
              <a:t>Zichao</a:t>
            </a:r>
            <a:r>
              <a:rPr lang="en-US" sz="1200" baseline="0" dirty="0" smtClean="0">
                <a:solidFill>
                  <a:schemeClr val="bg1">
                    <a:lumMod val="75000"/>
                  </a:schemeClr>
                </a:solidFill>
              </a:rPr>
              <a:t> Zhang – ETH and University of Zurich – Perception-aware Receding Horizon Navigation for MAVs</a:t>
            </a:r>
            <a:endParaRPr lang="en-US" sz="1200" dirty="0">
              <a:solidFill>
                <a:schemeClr val="bg1">
                  <a:lumMod val="75000"/>
                </a:schemeClr>
              </a:solidFill>
            </a:endParaRPr>
          </a:p>
        </p:txBody>
      </p:sp>
      <p:pic>
        <p:nvPicPr>
          <p:cNvPr id="5" name="Picture 4"/>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2458" y="2460777"/>
            <a:ext cx="768611" cy="569341"/>
          </a:xfrm>
          <a:prstGeom prst="rect">
            <a:avLst/>
          </a:prstGeom>
          <a:effectLst/>
        </p:spPr>
      </p:pic>
      <p:sp>
        <p:nvSpPr>
          <p:cNvPr id="23" name="Arc 22"/>
          <p:cNvSpPr/>
          <p:nvPr/>
        </p:nvSpPr>
        <p:spPr>
          <a:xfrm>
            <a:off x="628774" y="1141641"/>
            <a:ext cx="2714251" cy="2984871"/>
          </a:xfrm>
          <a:prstGeom prst="arc">
            <a:avLst>
              <a:gd name="adj1" fmla="val 17693095"/>
              <a:gd name="adj2" fmla="val 3865768"/>
            </a:avLst>
          </a:prstGeom>
          <a:ln>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965200" y="1323425"/>
            <a:ext cx="1661160" cy="1412240"/>
          </a:xfrm>
          <a:custGeom>
            <a:avLst/>
            <a:gdLst>
              <a:gd name="connsiteX0" fmla="*/ 0 w 1661160"/>
              <a:gd name="connsiteY0" fmla="*/ 1412240 h 1412240"/>
              <a:gd name="connsiteX1" fmla="*/ 949960 w 1661160"/>
              <a:gd name="connsiteY1" fmla="*/ 838200 h 1412240"/>
              <a:gd name="connsiteX2" fmla="*/ 1661160 w 1661160"/>
              <a:gd name="connsiteY2" fmla="*/ 0 h 1412240"/>
            </a:gdLst>
            <a:ahLst/>
            <a:cxnLst>
              <a:cxn ang="0">
                <a:pos x="connsiteX0" y="connsiteY0"/>
              </a:cxn>
              <a:cxn ang="0">
                <a:pos x="connsiteX1" y="connsiteY1"/>
              </a:cxn>
              <a:cxn ang="0">
                <a:pos x="connsiteX2" y="connsiteY2"/>
              </a:cxn>
            </a:cxnLst>
            <a:rect l="l" t="t" r="r" b="b"/>
            <a:pathLst>
              <a:path w="1661160" h="1412240">
                <a:moveTo>
                  <a:pt x="0" y="1412240"/>
                </a:moveTo>
                <a:cubicBezTo>
                  <a:pt x="336550" y="1242906"/>
                  <a:pt x="673100" y="1073573"/>
                  <a:pt x="949960" y="838200"/>
                </a:cubicBezTo>
                <a:cubicBezTo>
                  <a:pt x="1226820" y="602827"/>
                  <a:pt x="1443990" y="301413"/>
                  <a:pt x="166116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975360" y="1861905"/>
            <a:ext cx="2184400" cy="873760"/>
          </a:xfrm>
          <a:custGeom>
            <a:avLst/>
            <a:gdLst>
              <a:gd name="connsiteX0" fmla="*/ 0 w 2184400"/>
              <a:gd name="connsiteY0" fmla="*/ 873760 h 873760"/>
              <a:gd name="connsiteX1" fmla="*/ 1076960 w 2184400"/>
              <a:gd name="connsiteY1" fmla="*/ 645160 h 873760"/>
              <a:gd name="connsiteX2" fmla="*/ 2184400 w 2184400"/>
              <a:gd name="connsiteY2" fmla="*/ 0 h 873760"/>
            </a:gdLst>
            <a:ahLst/>
            <a:cxnLst>
              <a:cxn ang="0">
                <a:pos x="connsiteX0" y="connsiteY0"/>
              </a:cxn>
              <a:cxn ang="0">
                <a:pos x="connsiteX1" y="connsiteY1"/>
              </a:cxn>
              <a:cxn ang="0">
                <a:pos x="connsiteX2" y="connsiteY2"/>
              </a:cxn>
            </a:cxnLst>
            <a:rect l="l" t="t" r="r" b="b"/>
            <a:pathLst>
              <a:path w="2184400" h="873760">
                <a:moveTo>
                  <a:pt x="0" y="873760"/>
                </a:moveTo>
                <a:cubicBezTo>
                  <a:pt x="356446" y="832273"/>
                  <a:pt x="712893" y="790787"/>
                  <a:pt x="1076960" y="645160"/>
                </a:cubicBezTo>
                <a:cubicBezTo>
                  <a:pt x="1441027" y="499533"/>
                  <a:pt x="1812713" y="249766"/>
                  <a:pt x="218440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flipV="1">
            <a:off x="975360" y="2735664"/>
            <a:ext cx="1651000" cy="1203383"/>
          </a:xfrm>
          <a:custGeom>
            <a:avLst/>
            <a:gdLst>
              <a:gd name="connsiteX0" fmla="*/ 0 w 1661160"/>
              <a:gd name="connsiteY0" fmla="*/ 1412240 h 1412240"/>
              <a:gd name="connsiteX1" fmla="*/ 949960 w 1661160"/>
              <a:gd name="connsiteY1" fmla="*/ 838200 h 1412240"/>
              <a:gd name="connsiteX2" fmla="*/ 1661160 w 1661160"/>
              <a:gd name="connsiteY2" fmla="*/ 0 h 1412240"/>
            </a:gdLst>
            <a:ahLst/>
            <a:cxnLst>
              <a:cxn ang="0">
                <a:pos x="connsiteX0" y="connsiteY0"/>
              </a:cxn>
              <a:cxn ang="0">
                <a:pos x="connsiteX1" y="connsiteY1"/>
              </a:cxn>
              <a:cxn ang="0">
                <a:pos x="connsiteX2" y="connsiteY2"/>
              </a:cxn>
            </a:cxnLst>
            <a:rect l="l" t="t" r="r" b="b"/>
            <a:pathLst>
              <a:path w="1661160" h="1412240">
                <a:moveTo>
                  <a:pt x="0" y="1412240"/>
                </a:moveTo>
                <a:cubicBezTo>
                  <a:pt x="336550" y="1242906"/>
                  <a:pt x="673100" y="1073573"/>
                  <a:pt x="949960" y="838200"/>
                </a:cubicBezTo>
                <a:cubicBezTo>
                  <a:pt x="1226820" y="602827"/>
                  <a:pt x="1443990" y="301413"/>
                  <a:pt x="166116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a:stCxn id="28" idx="0"/>
          </p:cNvCxnSpPr>
          <p:nvPr/>
        </p:nvCxnSpPr>
        <p:spPr>
          <a:xfrm>
            <a:off x="975360" y="2735664"/>
            <a:ext cx="2377825" cy="0"/>
          </a:xfrm>
          <a:prstGeom prst="line">
            <a:avLst/>
          </a:prstGeom>
          <a:ln w="9525">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flipV="1">
            <a:off x="970280" y="2739475"/>
            <a:ext cx="2142490" cy="711199"/>
          </a:xfrm>
          <a:custGeom>
            <a:avLst/>
            <a:gdLst>
              <a:gd name="connsiteX0" fmla="*/ 0 w 2184400"/>
              <a:gd name="connsiteY0" fmla="*/ 873760 h 873760"/>
              <a:gd name="connsiteX1" fmla="*/ 1076960 w 2184400"/>
              <a:gd name="connsiteY1" fmla="*/ 645160 h 873760"/>
              <a:gd name="connsiteX2" fmla="*/ 2184400 w 2184400"/>
              <a:gd name="connsiteY2" fmla="*/ 0 h 873760"/>
            </a:gdLst>
            <a:ahLst/>
            <a:cxnLst>
              <a:cxn ang="0">
                <a:pos x="connsiteX0" y="connsiteY0"/>
              </a:cxn>
              <a:cxn ang="0">
                <a:pos x="connsiteX1" y="connsiteY1"/>
              </a:cxn>
              <a:cxn ang="0">
                <a:pos x="connsiteX2" y="connsiteY2"/>
              </a:cxn>
            </a:cxnLst>
            <a:rect l="l" t="t" r="r" b="b"/>
            <a:pathLst>
              <a:path w="2184400" h="873760">
                <a:moveTo>
                  <a:pt x="0" y="873760"/>
                </a:moveTo>
                <a:cubicBezTo>
                  <a:pt x="356446" y="832273"/>
                  <a:pt x="712893" y="790787"/>
                  <a:pt x="1076960" y="645160"/>
                </a:cubicBezTo>
                <a:cubicBezTo>
                  <a:pt x="1441027" y="499533"/>
                  <a:pt x="1812713" y="249766"/>
                  <a:pt x="2184400" y="0"/>
                </a:cubicBezTo>
              </a:path>
            </a:pathLst>
          </a:custGeom>
          <a:noFill/>
          <a:ln w="9525">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310005" y="2697564"/>
            <a:ext cx="76200" cy="762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843406" y="2697564"/>
            <a:ext cx="76200" cy="762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376807" y="2697563"/>
            <a:ext cx="76200" cy="762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4514088" y="1530358"/>
            <a:ext cx="443465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Use the </a:t>
            </a:r>
            <a:r>
              <a:rPr lang="en-US" dirty="0" smtClean="0">
                <a:solidFill>
                  <a:srgbClr val="00B050"/>
                </a:solidFill>
              </a:rPr>
              <a:t>active points</a:t>
            </a:r>
            <a:r>
              <a:rPr lang="en-US" dirty="0" smtClean="0"/>
              <a:t> from SLAM systems</a:t>
            </a:r>
            <a:endParaRPr lang="en-US" dirty="0" smtClean="0">
              <a:solidFill>
                <a:srgbClr val="FF0000"/>
              </a:solidFill>
            </a:endParaRPr>
          </a:p>
        </p:txBody>
      </p:sp>
      <p:sp>
        <p:nvSpPr>
          <p:cNvPr id="37" name="TextBox 36"/>
          <p:cNvSpPr txBox="1"/>
          <p:nvPr/>
        </p:nvSpPr>
        <p:spPr>
          <a:xfrm>
            <a:off x="4508508" y="2399584"/>
            <a:ext cx="4193733"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For each sample, calculate </a:t>
            </a:r>
            <a:r>
              <a:rPr lang="en-US" b="1" dirty="0" smtClean="0"/>
              <a:t>the Fisher information matrix</a:t>
            </a:r>
            <a:r>
              <a:rPr lang="en-US" dirty="0" smtClean="0"/>
              <a:t> for a PnP problem</a:t>
            </a:r>
          </a:p>
        </p:txBody>
      </p:sp>
      <p:sp>
        <p:nvSpPr>
          <p:cNvPr id="38" name="TextBox 37"/>
          <p:cNvSpPr txBox="1"/>
          <p:nvPr/>
        </p:nvSpPr>
        <p:spPr>
          <a:xfrm>
            <a:off x="4508508" y="3111197"/>
            <a:ext cx="4336339"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Combine the Fisher information matrix for all the sampled poses</a:t>
            </a:r>
          </a:p>
        </p:txBody>
      </p:sp>
      <p:sp>
        <p:nvSpPr>
          <p:cNvPr id="32" name="Oval 31"/>
          <p:cNvSpPr/>
          <p:nvPr/>
        </p:nvSpPr>
        <p:spPr>
          <a:xfrm>
            <a:off x="1909699" y="2697564"/>
            <a:ext cx="76200" cy="762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1434225" y="2697564"/>
            <a:ext cx="76200" cy="762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4508508" y="1964971"/>
            <a:ext cx="3478924"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Sample the motion primitives</a:t>
            </a:r>
          </a:p>
        </p:txBody>
      </p:sp>
    </p:spTree>
    <p:extLst>
      <p:ext uri="{BB962C8B-B14F-4D97-AF65-F5344CB8AC3E}">
        <p14:creationId xmlns:p14="http://schemas.microsoft.com/office/powerpoint/2010/main" val="2160769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dir="cw">
                                      <p:cBhvr override="childStyle">
                                        <p:cTn id="6" dur="500" fill="hold"/>
                                        <p:tgtEl>
                                          <p:spTgt spid="34"/>
                                        </p:tgtEl>
                                        <p:attrNameLst>
                                          <p:attrName>style.color</p:attrName>
                                        </p:attrNameLst>
                                      </p:cBhvr>
                                      <p:by>
                                        <p:hsl h="0" s="-12549" l="-25098"/>
                                      </p:by>
                                    </p:animClr>
                                    <p:animClr clrSpc="hsl" dir="cw">
                                      <p:cBhvr>
                                        <p:cTn id="7" dur="500" fill="hold"/>
                                        <p:tgtEl>
                                          <p:spTgt spid="34"/>
                                        </p:tgtEl>
                                        <p:attrNameLst>
                                          <p:attrName>fillcolor</p:attrName>
                                        </p:attrNameLst>
                                      </p:cBhvr>
                                      <p:by>
                                        <p:hsl h="0" s="-12549" l="-25098"/>
                                      </p:by>
                                    </p:animClr>
                                    <p:animClr clrSpc="hsl" dir="cw">
                                      <p:cBhvr>
                                        <p:cTn id="8" dur="500" fill="hold"/>
                                        <p:tgtEl>
                                          <p:spTgt spid="34"/>
                                        </p:tgtEl>
                                        <p:attrNameLst>
                                          <p:attrName>stroke.color</p:attrName>
                                        </p:attrNameLst>
                                      </p:cBhvr>
                                      <p:by>
                                        <p:hsl h="0" s="-12549" l="-25098"/>
                                      </p:by>
                                    </p:animClr>
                                    <p:set>
                                      <p:cBhvr>
                                        <p:cTn id="9" dur="500" fill="hold"/>
                                        <p:tgtEl>
                                          <p:spTgt spid="34"/>
                                        </p:tgtEl>
                                        <p:attrNameLst>
                                          <p:attrName>fill.type</p:attrName>
                                        </p:attrNameLst>
                                      </p:cBhvr>
                                      <p:to>
                                        <p:strVal val="solid"/>
                                      </p:to>
                                    </p:set>
                                  </p:childTnLst>
                                </p:cTn>
                              </p:par>
                              <p:par>
                                <p:cTn id="10" presetID="30" presetClass="emph" presetSubtype="0" fill="hold" grpId="0" nodeType="withEffect">
                                  <p:stCondLst>
                                    <p:cond delay="0"/>
                                  </p:stCondLst>
                                  <p:childTnLst>
                                    <p:animClr clrSpc="hsl" dir="cw">
                                      <p:cBhvr override="childStyle">
                                        <p:cTn id="11" dur="500" fill="hold"/>
                                        <p:tgtEl>
                                          <p:spTgt spid="24"/>
                                        </p:tgtEl>
                                        <p:attrNameLst>
                                          <p:attrName>style.color</p:attrName>
                                        </p:attrNameLst>
                                      </p:cBhvr>
                                      <p:by>
                                        <p:hsl h="0" s="12549" l="25098"/>
                                      </p:by>
                                    </p:animClr>
                                    <p:animClr clrSpc="hsl" dir="cw">
                                      <p:cBhvr>
                                        <p:cTn id="12" dur="500" fill="hold"/>
                                        <p:tgtEl>
                                          <p:spTgt spid="24"/>
                                        </p:tgtEl>
                                        <p:attrNameLst>
                                          <p:attrName>fillcolor</p:attrName>
                                        </p:attrNameLst>
                                      </p:cBhvr>
                                      <p:by>
                                        <p:hsl h="0" s="12549" l="25098"/>
                                      </p:by>
                                    </p:animClr>
                                    <p:animClr clrSpc="hsl" dir="cw">
                                      <p:cBhvr>
                                        <p:cTn id="13" dur="500" fill="hold"/>
                                        <p:tgtEl>
                                          <p:spTgt spid="24"/>
                                        </p:tgtEl>
                                        <p:attrNameLst>
                                          <p:attrName>stroke.color</p:attrName>
                                        </p:attrNameLst>
                                      </p:cBhvr>
                                      <p:by>
                                        <p:hsl h="0" s="12549" l="25098"/>
                                      </p:by>
                                    </p:animClr>
                                    <p:set>
                                      <p:cBhvr>
                                        <p:cTn id="14" dur="500" fill="hold"/>
                                        <p:tgtEl>
                                          <p:spTgt spid="24"/>
                                        </p:tgtEl>
                                        <p:attrNameLst>
                                          <p:attrName>fill.type</p:attrName>
                                        </p:attrNameLst>
                                      </p:cBhvr>
                                      <p:to>
                                        <p:strVal val="solid"/>
                                      </p:to>
                                    </p:set>
                                  </p:childTnLst>
                                </p:cTn>
                              </p:par>
                              <p:par>
                                <p:cTn id="15" presetID="30" presetClass="emph" presetSubtype="0" fill="hold" grpId="0" nodeType="withEffect">
                                  <p:stCondLst>
                                    <p:cond delay="0"/>
                                  </p:stCondLst>
                                  <p:childTnLst>
                                    <p:animClr clrSpc="hsl" dir="cw">
                                      <p:cBhvr override="childStyle">
                                        <p:cTn id="16" dur="500" fill="hold"/>
                                        <p:tgtEl>
                                          <p:spTgt spid="25"/>
                                        </p:tgtEl>
                                        <p:attrNameLst>
                                          <p:attrName>style.color</p:attrName>
                                        </p:attrNameLst>
                                      </p:cBhvr>
                                      <p:by>
                                        <p:hsl h="0" s="12549" l="25098"/>
                                      </p:by>
                                    </p:animClr>
                                    <p:animClr clrSpc="hsl" dir="cw">
                                      <p:cBhvr>
                                        <p:cTn id="17" dur="500" fill="hold"/>
                                        <p:tgtEl>
                                          <p:spTgt spid="25"/>
                                        </p:tgtEl>
                                        <p:attrNameLst>
                                          <p:attrName>fillcolor</p:attrName>
                                        </p:attrNameLst>
                                      </p:cBhvr>
                                      <p:by>
                                        <p:hsl h="0" s="12549" l="25098"/>
                                      </p:by>
                                    </p:animClr>
                                    <p:animClr clrSpc="hsl" dir="cw">
                                      <p:cBhvr>
                                        <p:cTn id="18" dur="500" fill="hold"/>
                                        <p:tgtEl>
                                          <p:spTgt spid="25"/>
                                        </p:tgtEl>
                                        <p:attrNameLst>
                                          <p:attrName>stroke.color</p:attrName>
                                        </p:attrNameLst>
                                      </p:cBhvr>
                                      <p:by>
                                        <p:hsl h="0" s="12549" l="25098"/>
                                      </p:by>
                                    </p:animClr>
                                    <p:set>
                                      <p:cBhvr>
                                        <p:cTn id="19" dur="500" fill="hold"/>
                                        <p:tgtEl>
                                          <p:spTgt spid="25"/>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35"/>
                                        </p:tgtEl>
                                        <p:attrNameLst>
                                          <p:attrName>style.color</p:attrName>
                                        </p:attrNameLst>
                                      </p:cBhvr>
                                      <p:by>
                                        <p:hsl h="0" s="12549" l="25098"/>
                                      </p:by>
                                    </p:animClr>
                                    <p:animClr clrSpc="hsl" dir="cw">
                                      <p:cBhvr>
                                        <p:cTn id="22" dur="500" fill="hold"/>
                                        <p:tgtEl>
                                          <p:spTgt spid="35"/>
                                        </p:tgtEl>
                                        <p:attrNameLst>
                                          <p:attrName>fillcolor</p:attrName>
                                        </p:attrNameLst>
                                      </p:cBhvr>
                                      <p:by>
                                        <p:hsl h="0" s="12549" l="25098"/>
                                      </p:by>
                                    </p:animClr>
                                    <p:animClr clrSpc="hsl" dir="cw">
                                      <p:cBhvr>
                                        <p:cTn id="23" dur="500" fill="hold"/>
                                        <p:tgtEl>
                                          <p:spTgt spid="35"/>
                                        </p:tgtEl>
                                        <p:attrNameLst>
                                          <p:attrName>stroke.color</p:attrName>
                                        </p:attrNameLst>
                                      </p:cBhvr>
                                      <p:by>
                                        <p:hsl h="0" s="12549" l="25098"/>
                                      </p:by>
                                    </p:animClr>
                                    <p:set>
                                      <p:cBhvr>
                                        <p:cTn id="24" dur="500" fill="hold"/>
                                        <p:tgtEl>
                                          <p:spTgt spid="35"/>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28"/>
                                        </p:tgtEl>
                                        <p:attrNameLst>
                                          <p:attrName>style.color</p:attrName>
                                        </p:attrNameLst>
                                      </p:cBhvr>
                                      <p:by>
                                        <p:hsl h="0" s="12549" l="25098"/>
                                      </p:by>
                                    </p:animClr>
                                    <p:animClr clrSpc="hsl" dir="cw">
                                      <p:cBhvr>
                                        <p:cTn id="27" dur="500" fill="hold"/>
                                        <p:tgtEl>
                                          <p:spTgt spid="28"/>
                                        </p:tgtEl>
                                        <p:attrNameLst>
                                          <p:attrName>fillcolor</p:attrName>
                                        </p:attrNameLst>
                                      </p:cBhvr>
                                      <p:by>
                                        <p:hsl h="0" s="12549" l="25098"/>
                                      </p:by>
                                    </p:animClr>
                                    <p:animClr clrSpc="hsl" dir="cw">
                                      <p:cBhvr>
                                        <p:cTn id="28" dur="500" fill="hold"/>
                                        <p:tgtEl>
                                          <p:spTgt spid="28"/>
                                        </p:tgtEl>
                                        <p:attrNameLst>
                                          <p:attrName>stroke.color</p:attrName>
                                        </p:attrNameLst>
                                      </p:cBhvr>
                                      <p:by>
                                        <p:hsl h="0" s="12549" l="25098"/>
                                      </p:by>
                                    </p:animClr>
                                    <p:set>
                                      <p:cBhvr>
                                        <p:cTn id="29" dur="500" fill="hold"/>
                                        <p:tgtEl>
                                          <p:spTgt spid="28"/>
                                        </p:tgtEl>
                                        <p:attrNameLst>
                                          <p:attrName>fill.type</p:attrName>
                                        </p:attrNameLst>
                                      </p:cBhvr>
                                      <p:to>
                                        <p:strVal val="solid"/>
                                      </p:to>
                                    </p:set>
                                  </p:childTnLst>
                                </p:cTn>
                              </p:par>
                              <p:par>
                                <p:cTn id="30" presetID="1"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8" grpId="0" animBg="1"/>
      <p:bldP spid="35" grpId="0" animBg="1"/>
      <p:bldP spid="29" grpId="0" animBg="1"/>
      <p:bldP spid="30" grpId="0" animBg="1"/>
      <p:bldP spid="31" grpId="0" animBg="1"/>
      <p:bldP spid="37" grpId="0"/>
      <p:bldP spid="38" grpId="0"/>
      <p:bldP spid="32" grpId="0" animBg="1"/>
      <p:bldP spid="33" grpId="0" animBg="1"/>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5263" y="-3571"/>
            <a:ext cx="8753475" cy="660796"/>
          </a:xfrm>
        </p:spPr>
        <p:txBody>
          <a:bodyPr>
            <a:noAutofit/>
          </a:bodyPr>
          <a:lstStyle/>
          <a:p>
            <a:r>
              <a:rPr lang="en-US" dirty="0" smtClean="0"/>
              <a:t>Simulation</a:t>
            </a:r>
            <a:endParaRPr lang="en-US" dirty="0"/>
          </a:p>
        </p:txBody>
      </p:sp>
      <p:sp>
        <p:nvSpPr>
          <p:cNvPr id="7" name="TextBox 6"/>
          <p:cNvSpPr txBox="1"/>
          <p:nvPr/>
        </p:nvSpPr>
        <p:spPr>
          <a:xfrm>
            <a:off x="-57150" y="4905375"/>
            <a:ext cx="7391400" cy="276999"/>
          </a:xfrm>
          <a:prstGeom prst="rect">
            <a:avLst/>
          </a:prstGeom>
          <a:noFill/>
        </p:spPr>
        <p:txBody>
          <a:bodyPr wrap="square" rtlCol="0">
            <a:spAutoFit/>
          </a:bodyPr>
          <a:lstStyle/>
          <a:p>
            <a:r>
              <a:rPr lang="en-US" sz="1200" dirty="0" smtClean="0">
                <a:solidFill>
                  <a:schemeClr val="bg1">
                    <a:lumMod val="75000"/>
                  </a:schemeClr>
                </a:solidFill>
              </a:rPr>
              <a:t>Zichao</a:t>
            </a:r>
            <a:r>
              <a:rPr lang="en-US" sz="1200" baseline="0" dirty="0" smtClean="0">
                <a:solidFill>
                  <a:schemeClr val="bg1">
                    <a:lumMod val="75000"/>
                  </a:schemeClr>
                </a:solidFill>
              </a:rPr>
              <a:t> Zhang – ETH and University of Zurich – Perception-aware Receding Horizon Navigation for MAVs</a:t>
            </a:r>
            <a:endParaRPr lang="en-US" sz="1200" dirty="0">
              <a:solidFill>
                <a:schemeClr val="bg1">
                  <a:lumMod val="75000"/>
                </a:schemeClr>
              </a:solidFill>
            </a:endParaRPr>
          </a:p>
        </p:txBody>
      </p:sp>
      <p:sp>
        <p:nvSpPr>
          <p:cNvPr id="8" name="TextBox 7"/>
          <p:cNvSpPr txBox="1"/>
          <p:nvPr/>
        </p:nvSpPr>
        <p:spPr>
          <a:xfrm>
            <a:off x="374440" y="599398"/>
            <a:ext cx="2194474"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smtClean="0">
                <a:solidFill>
                  <a:srgbClr val="0708FC"/>
                </a:solidFill>
              </a:rPr>
              <a:t>Perception-aware</a:t>
            </a:r>
          </a:p>
        </p:txBody>
      </p:sp>
      <p:sp>
        <p:nvSpPr>
          <p:cNvPr id="9" name="TextBox 8"/>
          <p:cNvSpPr txBox="1"/>
          <p:nvPr/>
        </p:nvSpPr>
        <p:spPr>
          <a:xfrm>
            <a:off x="2327908" y="600523"/>
            <a:ext cx="2194474"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smtClean="0">
                <a:solidFill>
                  <a:srgbClr val="FF0000"/>
                </a:solidFill>
              </a:rPr>
              <a:t>Purely-reactive</a:t>
            </a:r>
            <a:endParaRPr lang="en-US" sz="1600" b="1" dirty="0">
              <a:solidFill>
                <a:srgbClr val="FF0000"/>
              </a:solidFill>
            </a:endParaRPr>
          </a:p>
        </p:txBody>
      </p:sp>
      <p:grpSp>
        <p:nvGrpSpPr>
          <p:cNvPr id="19" name="Group 18"/>
          <p:cNvGrpSpPr/>
          <p:nvPr/>
        </p:nvGrpSpPr>
        <p:grpSpPr>
          <a:xfrm>
            <a:off x="382771" y="937140"/>
            <a:ext cx="3898605" cy="3864777"/>
            <a:chOff x="382771" y="937140"/>
            <a:chExt cx="3898605" cy="3864777"/>
          </a:xfrm>
        </p:grpSpPr>
        <p:grpSp>
          <p:nvGrpSpPr>
            <p:cNvPr id="16" name="Group 15"/>
            <p:cNvGrpSpPr/>
            <p:nvPr/>
          </p:nvGrpSpPr>
          <p:grpSpPr>
            <a:xfrm>
              <a:off x="382771" y="937140"/>
              <a:ext cx="3898605" cy="3864777"/>
              <a:chOff x="382771" y="937140"/>
              <a:chExt cx="3898605" cy="3864777"/>
            </a:xfrm>
          </p:grpSpPr>
          <p:grpSp>
            <p:nvGrpSpPr>
              <p:cNvPr id="11" name="Group 10"/>
              <p:cNvGrpSpPr/>
              <p:nvPr/>
            </p:nvGrpSpPr>
            <p:grpSpPr>
              <a:xfrm>
                <a:off x="382771" y="937140"/>
                <a:ext cx="3898605" cy="3864777"/>
                <a:chOff x="382771" y="937140"/>
                <a:chExt cx="3898605" cy="3864777"/>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2120" t="15609" r="16246" b="13493"/>
                <a:stretch/>
              </p:blipFill>
              <p:spPr>
                <a:xfrm>
                  <a:off x="382771" y="937140"/>
                  <a:ext cx="3898605" cy="3864777"/>
                </a:xfrm>
                <a:prstGeom prst="rect">
                  <a:avLst/>
                </a:prstGeom>
              </p:spPr>
            </p:pic>
            <p:sp>
              <p:nvSpPr>
                <p:cNvPr id="10" name="5-Point Star 9"/>
                <p:cNvSpPr/>
                <p:nvPr/>
              </p:nvSpPr>
              <p:spPr>
                <a:xfrm>
                  <a:off x="3700131" y="4038379"/>
                  <a:ext cx="226828" cy="226828"/>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17451" y="1611806"/>
                <a:ext cx="675716" cy="500530"/>
              </a:xfrm>
              <a:prstGeom prst="rect">
                <a:avLst/>
              </a:prstGeom>
              <a:effectLst/>
            </p:spPr>
          </p:pic>
        </p:grpSp>
        <p:cxnSp>
          <p:nvCxnSpPr>
            <p:cNvPr id="18" name="Straight Arrow Connector 17"/>
            <p:cNvCxnSpPr/>
            <p:nvPr/>
          </p:nvCxnSpPr>
          <p:spPr>
            <a:xfrm>
              <a:off x="1193167" y="2048540"/>
              <a:ext cx="2445383" cy="203814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406228" y="937140"/>
            <a:ext cx="3873856" cy="3839169"/>
            <a:chOff x="5548952" y="839005"/>
            <a:chExt cx="3906936" cy="3864777"/>
          </a:xfrm>
        </p:grpSpPr>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11950" t="15390" r="16565" b="14052"/>
            <a:stretch/>
          </p:blipFill>
          <p:spPr>
            <a:xfrm>
              <a:off x="5548952" y="839005"/>
              <a:ext cx="3906936" cy="3864777"/>
            </a:xfrm>
            <a:prstGeom prst="rect">
              <a:avLst/>
            </a:prstGeom>
          </p:spPr>
        </p:pic>
        <p:sp>
          <p:nvSpPr>
            <p:cNvPr id="12" name="5-Point Star 11"/>
            <p:cNvSpPr/>
            <p:nvPr/>
          </p:nvSpPr>
          <p:spPr>
            <a:xfrm>
              <a:off x="8888819" y="3973267"/>
              <a:ext cx="226828" cy="226828"/>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cam_ready_fin">
            <a:hlinkClick r:id="" action="ppaction://media"/>
          </p:cNvPr>
          <p:cNvPicPr>
            <a:picLocks noChangeAspect="1"/>
          </p:cNvPicPr>
          <p:nvPr>
            <a:videoFile r:link="rId2"/>
            <p:extLst>
              <p:ext uri="{DAA4B4D4-6D71-4841-9C94-3DE7FCFB9230}">
                <p14:media xmlns:p14="http://schemas.microsoft.com/office/powerpoint/2010/main" r:embed="rId3">
                  <p14:trim st="15980" end="72855"/>
                </p14:media>
              </p:ext>
            </p:extLst>
          </p:nvPr>
        </p:nvPicPr>
        <p:blipFill rotWithShape="1">
          <a:blip r:embed="rId9"/>
          <a:srcRect t="3543" r="49845" b="18724"/>
          <a:stretch/>
        </p:blipFill>
        <p:spPr>
          <a:xfrm>
            <a:off x="4469840" y="940864"/>
            <a:ext cx="4406524" cy="3841593"/>
          </a:xfrm>
          <a:prstGeom prst="rect">
            <a:avLst/>
          </a:prstGeom>
        </p:spPr>
      </p:pic>
      <p:sp>
        <p:nvSpPr>
          <p:cNvPr id="22" name="Rectangle 21"/>
          <p:cNvSpPr/>
          <p:nvPr/>
        </p:nvSpPr>
        <p:spPr>
          <a:xfrm>
            <a:off x="4413793" y="768674"/>
            <a:ext cx="4534945" cy="40351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10">
            <a:extLst>
              <a:ext uri="{28A0092B-C50C-407E-A947-70E740481C1C}">
                <a14:useLocalDpi xmlns:a14="http://schemas.microsoft.com/office/drawing/2010/main" val="0"/>
              </a:ext>
            </a:extLst>
          </a:blip>
          <a:srcRect t="2385" b="1623"/>
          <a:stretch/>
        </p:blipFill>
        <p:spPr>
          <a:xfrm>
            <a:off x="4681211" y="942753"/>
            <a:ext cx="4037987" cy="3884428"/>
          </a:xfrm>
          <a:prstGeom prst="rect">
            <a:avLst/>
          </a:prstGeom>
        </p:spPr>
      </p:pic>
    </p:spTree>
    <p:custDataLst>
      <p:tags r:id="rId1"/>
    </p:custDataLst>
    <p:extLst>
      <p:ext uri="{BB962C8B-B14F-4D97-AF65-F5344CB8AC3E}">
        <p14:creationId xmlns:p14="http://schemas.microsoft.com/office/powerpoint/2010/main" val="444327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73"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0"/>
                </p:tgtEl>
              </p:cMediaNode>
            </p:video>
          </p:childTnLst>
        </p:cTn>
      </p:par>
    </p:tnLst>
    <p:bldLst>
      <p:bldP spid="8" grpId="0"/>
      <p:bldP spid="9"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m_ready_fin">
            <a:hlinkClick r:id="" action="ppaction://media"/>
          </p:cNvPr>
          <p:cNvPicPr>
            <a:picLocks noChangeAspect="1"/>
          </p:cNvPicPr>
          <p:nvPr>
            <a:videoFile r:link="rId1"/>
            <p:extLst>
              <p:ext uri="{DAA4B4D4-6D71-4841-9C94-3DE7FCFB9230}">
                <p14:media xmlns:p14="http://schemas.microsoft.com/office/powerpoint/2010/main" r:embed="rId2">
                  <p14:trim st="50302" end="40095"/>
                </p14:media>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725727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m_ready_fin">
            <a:hlinkClick r:id="" action="ppaction://media"/>
          </p:cNvPr>
          <p:cNvPicPr>
            <a:picLocks noChangeAspect="1"/>
          </p:cNvPicPr>
          <p:nvPr>
            <a:videoFile r:link="rId1"/>
            <p:extLst>
              <p:ext uri="{DAA4B4D4-6D71-4841-9C94-3DE7FCFB9230}">
                <p14:media xmlns:p14="http://schemas.microsoft.com/office/powerpoint/2010/main" r:embed="rId2">
                  <p14:trim st="84433" end="5808"/>
                </p14:media>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659113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838</TotalTime>
  <Words>810</Words>
  <Application>Microsoft Office PowerPoint</Application>
  <PresentationFormat>On-screen Show (16:9)</PresentationFormat>
  <Paragraphs>83</Paragraphs>
  <Slides>11</Slides>
  <Notes>11</Notes>
  <HiddenSlides>1</HiddenSlides>
  <MMClips>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8" baseType="lpstr">
      <vt:lpstr>MS PGothic</vt:lpstr>
      <vt:lpstr>Arial</vt:lpstr>
      <vt:lpstr>Calibri</vt:lpstr>
      <vt:lpstr>Cambria Math</vt:lpstr>
      <vt:lpstr>Wingdings</vt:lpstr>
      <vt:lpstr>Office-Design</vt:lpstr>
      <vt:lpstr>PHOTO-PAINT</vt:lpstr>
      <vt:lpstr> Perception-aware Receding Horizon Navigation for MAVs</vt:lpstr>
      <vt:lpstr>Motivation</vt:lpstr>
      <vt:lpstr>Motivation: Why Considering Perception? </vt:lpstr>
      <vt:lpstr>Method: Overview</vt:lpstr>
      <vt:lpstr>Method: Collision Risk</vt:lpstr>
      <vt:lpstr>Method: Perception Quality</vt:lpstr>
      <vt:lpstr>Simulation</vt:lpstr>
      <vt:lpstr>PowerPoint Presentation</vt:lpstr>
      <vt:lpstr>PowerPoint Presentation</vt:lpstr>
      <vt:lpstr>Summary</vt:lpstr>
      <vt:lpstr>PowerPoint Presentation</vt:lpstr>
    </vt:vector>
  </TitlesOfParts>
  <Company>ETH Zürich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Air-Ground Localization and Map Augmentation Using Monocular Dense Reconstruction</dc:title>
  <dc:creator>Elias Müggler</dc:creator>
  <cp:lastModifiedBy>Zichao Zhang</cp:lastModifiedBy>
  <cp:revision>158</cp:revision>
  <dcterms:created xsi:type="dcterms:W3CDTF">2013-09-23T20:24:52Z</dcterms:created>
  <dcterms:modified xsi:type="dcterms:W3CDTF">2018-03-07T14:14:55Z</dcterms:modified>
</cp:coreProperties>
</file>