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41.png" ContentType="image/png"/>
  <Override PartName="/ppt/media/image40.png" ContentType="image/png"/>
  <Override PartName="/ppt/media/image39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4.wmf" ContentType="image/x-wmf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B9E44D8-8F20-4B09-A5AC-41E68D9E708D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88DE8E8-7B28-47C9-8208-71E3FF686D0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Mastertitelformat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DAA1DC5-3A43-4AF4-8B07-2FE5568A53C1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20/03/18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4AC5DD-7962-439F-A752-0856C25DF04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Mastertextformat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D683772-2CB3-44FC-964F-EC5CBFE1AD6E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20/03/18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89A64FF-1BE9-4DBE-87ED-43566AEEBE7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AF34692-82A3-4D04-A914-465D7A65DD6A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20/03/18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8DE5FE6-5026-44A7-8627-81F6F5987E4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48920" y="-198000"/>
            <a:ext cx="8253720" cy="237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Onboard State Dependent LQR</a:t>
            </a:r>
            <a:br/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for Agile Quadrotors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0" y="1930680"/>
            <a:ext cx="9143640" cy="69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en-GB" sz="2400" spc="-1" strike="noStrike">
                <a:solidFill>
                  <a:srgbClr val="ffffff"/>
                </a:solidFill>
                <a:latin typeface="Calibri"/>
              </a:rPr>
              <a:t>Philipp Foehn, Davide Scaramuzza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30" name="Picture 54" descr=""/>
          <p:cNvPicPr/>
          <p:nvPr/>
        </p:nvPicPr>
        <p:blipFill>
          <a:blip r:embed="rId1"/>
          <a:srcRect l="24273" t="26831" r="22717" b="27996"/>
          <a:stretch/>
        </p:blipFill>
        <p:spPr>
          <a:xfrm>
            <a:off x="3243240" y="2795760"/>
            <a:ext cx="2091240" cy="125964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3126960" y="3623760"/>
            <a:ext cx="307080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GB" sz="2000" spc="-1" strike="noStrike">
                <a:solidFill>
                  <a:srgbClr val="ffffff"/>
                </a:solidFill>
                <a:latin typeface="Calibri"/>
              </a:rPr>
              <a:t>rpg.ifi.uzh.ch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6493680" y="4150080"/>
            <a:ext cx="1850040" cy="578160"/>
          </a:xfrm>
          <a:prstGeom prst="rect">
            <a:avLst/>
          </a:prstGeom>
          <a:ln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6794280" y="4689000"/>
            <a:ext cx="18684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ffffff"/>
                </a:solidFill>
                <a:latin typeface="Calibri"/>
              </a:rPr>
              <a:t>Department of Informatics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34" name="Picture 3" descr=""/>
          <p:cNvPicPr/>
          <p:nvPr/>
        </p:nvPicPr>
        <p:blipFill>
          <a:blip r:embed="rId3"/>
          <a:stretch/>
        </p:blipFill>
        <p:spPr>
          <a:xfrm>
            <a:off x="304920" y="4154040"/>
            <a:ext cx="1850040" cy="57816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673200" y="4693320"/>
            <a:ext cx="22582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ffffff"/>
                </a:solidFill>
                <a:latin typeface="Calibri"/>
              </a:rPr>
              <a:t>Department of Neuroinformatics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2277720" y="4154040"/>
            <a:ext cx="360" cy="49608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" descr=""/>
          <p:cNvPicPr/>
          <p:nvPr/>
        </p:nvPicPr>
        <p:blipFill>
          <a:blip r:embed="rId4"/>
          <a:stretch/>
        </p:blipFill>
        <p:spPr>
          <a:xfrm>
            <a:off x="2311560" y="4292640"/>
            <a:ext cx="1434960" cy="266760"/>
          </a:xfrm>
          <a:prstGeom prst="rect">
            <a:avLst/>
          </a:prstGeom>
          <a:ln>
            <a:noFill/>
          </a:ln>
        </p:spPr>
      </p:pic>
    </p:spTree>
  </p:cSld>
  <p:transition advTm="7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CRA18_Foehn_LQR_cameraready_short_compressed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5143320"/>
          </a:xfrm>
          <a:prstGeom prst="rect">
            <a:avLst/>
          </a:prstGeom>
          <a:ln>
            <a:noFill/>
          </a:ln>
        </p:spPr>
      </p:pic>
    </p:spTree>
  </p:cSld>
  <p:transition advTm="20000">
    <p:fade/>
  </p:transition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13" restart="whenNotActive" nodeType="interactiveSeq" fill="hold">
                <p:childTnLst>
                  <p:par>
                    <p:cTn id="214" fill="hold">
                      <p:stCondLst/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3" descr=""/>
          <p:cNvPicPr/>
          <p:nvPr/>
        </p:nvPicPr>
        <p:blipFill>
          <a:blip r:embed="rId1"/>
          <a:srcRect l="24272" t="26832" r="22716" b="27994"/>
          <a:stretch/>
        </p:blipFill>
        <p:spPr>
          <a:xfrm>
            <a:off x="1835640" y="833040"/>
            <a:ext cx="4786920" cy="288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2593080" y="3353040"/>
            <a:ext cx="435492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en-GB" sz="6000" spc="-1" strike="noStrike">
                <a:solidFill>
                  <a:srgbClr val="ffffff"/>
                </a:solidFill>
                <a:latin typeface="Calibri"/>
              </a:rPr>
              <a:t>rpg.ifi.uzh.ch</a:t>
            </a:r>
            <a:endParaRPr b="0" lang="en-GB" sz="6000" spc="-1" strike="noStrike">
              <a:latin typeface="Arial"/>
            </a:endParaRPr>
          </a:p>
        </p:txBody>
      </p:sp>
    </p:spTree>
  </p:cSld>
  <p:transition advTm="2000">
    <p:fade/>
  </p:transition>
  <p:timing>
    <p:tnLst>
      <p:par>
        <p:cTn id="217" dur="indefinite" restart="never" nodeType="tmRoot">
          <p:childTnLst>
            <p:seq>
              <p:cTn id="2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CRA18_Foehn_LQR_cameraready_short_compressed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</p:spTree>
  </p:cSld>
  <p:transition advTm="11000">
    <p:fad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" restart="whenNotActive" nodeType="interactiveSeq" fill="hold">
                <p:childTnLst>
                  <p:par>
                    <p:cTn id="9" fill="hold">
                      <p:stCondLst/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Quadrotor dynamics: underactuated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align orientation with acceleration direction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Classic Quadrotor Control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cascaded control, drops attitude 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tuning and saturation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Grafik 7" descr=""/>
          <p:cNvPicPr/>
          <p:nvPr/>
        </p:nvPicPr>
        <p:blipFill>
          <a:blip r:embed="rId1"/>
          <a:stretch/>
        </p:blipFill>
        <p:spPr>
          <a:xfrm rot="19864800">
            <a:off x="6481800" y="987120"/>
            <a:ext cx="2248560" cy="169452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 flipV="1">
            <a:off x="7608960" y="367560"/>
            <a:ext cx="443160" cy="78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143" name="Formula 4"/>
              <p:cNvSpPr txBox="1"/>
              <p:nvPr/>
            </p:nvSpPr>
            <p:spPr>
              <a:xfrm>
                <a:off x="7955640" y="869760"/>
                <a:ext cx="474480" cy="276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𝑎</m:t>
                        </m:r>
                      </m:e>
                      <m:sub>
                        <m:r>
                          <m:t xml:space="preserve">𝑑𝑒𝑠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144" name="CustomShape 5"/>
          <p:cNvSpPr/>
          <p:nvPr/>
        </p:nvSpPr>
        <p:spPr>
          <a:xfrm>
            <a:off x="7955640" y="869760"/>
            <a:ext cx="474480" cy="276480"/>
          </a:xfrm>
          <a:prstGeom prst="rect">
            <a:avLst/>
          </a:prstGeom>
          <a:blipFill>
            <a:blip r:embed="rId2"/>
            <a:stretch>
              <a:fillRect l="-6381" t="0" r="-5091" b="-177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5" name="Section Zoom 4" descr=""/>
          <p:cNvPicPr/>
          <p:nvPr/>
        </p:nvPicPr>
        <p:blipFill>
          <a:blip r:embed="rId3"/>
          <a:stretch/>
        </p:blipFill>
        <p:spPr>
          <a:xfrm>
            <a:off x="4994280" y="3015000"/>
            <a:ext cx="3849120" cy="1716120"/>
          </a:xfrm>
          <a:prstGeom prst="rect">
            <a:avLst/>
          </a:prstGeom>
          <a:ln w="3240">
            <a:noFill/>
          </a:ln>
        </p:spPr>
      </p:pic>
    </p:spTree>
  </p:cSld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140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fill="hold" presetClass="entr" presetID="1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34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nodeType="afterEffect" fill="hold" presetClass="emph" presetID="8">
                                  <p:stCondLst>
                                    <p:cond delay="100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40">
                                            <p:txEl>
                                              <p:pRg st="8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109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140">
                                            <p:txEl>
                                              <p:pRg st="14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Cascaded Quadrotor Control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24400" y="14047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Position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15400" y="263628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Velocity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830520" y="375228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Feed-Forward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Acceleration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2860200" y="26341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Desired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Acceleration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4845600" y="21463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Desired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Orientation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4845600" y="33217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Desired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Thrust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6830640" y="21463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Desired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Rates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6809040" y="407448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Low-Level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Controller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2334960" y="1726920"/>
            <a:ext cx="524880" cy="122904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11"/>
          <p:cNvSpPr/>
          <p:nvPr/>
        </p:nvSpPr>
        <p:spPr>
          <a:xfrm flipV="1">
            <a:off x="2341080" y="1837440"/>
            <a:ext cx="518760" cy="11178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12"/>
          <p:cNvSpPr/>
          <p:nvPr/>
        </p:nvSpPr>
        <p:spPr>
          <a:xfrm flipV="1">
            <a:off x="4370760" y="1981080"/>
            <a:ext cx="474480" cy="48744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13"/>
          <p:cNvSpPr/>
          <p:nvPr/>
        </p:nvSpPr>
        <p:spPr>
          <a:xfrm>
            <a:off x="4370760" y="2955960"/>
            <a:ext cx="474480" cy="68724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4"/>
          <p:cNvSpPr/>
          <p:nvPr/>
        </p:nvSpPr>
        <p:spPr>
          <a:xfrm>
            <a:off x="6356160" y="3643560"/>
            <a:ext cx="1208160" cy="430200"/>
          </a:xfrm>
          <a:prstGeom prst="curvedConnector2">
            <a:avLst/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5"/>
          <p:cNvSpPr/>
          <p:nvPr/>
        </p:nvSpPr>
        <p:spPr>
          <a:xfrm flipV="1">
            <a:off x="2325960" y="2953440"/>
            <a:ext cx="53388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6"/>
          <p:cNvSpPr/>
          <p:nvPr/>
        </p:nvSpPr>
        <p:spPr>
          <a:xfrm flipV="1">
            <a:off x="6356160" y="2467440"/>
            <a:ext cx="47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17"/>
          <p:cNvSpPr/>
          <p:nvPr/>
        </p:nvSpPr>
        <p:spPr>
          <a:xfrm flipH="1">
            <a:off x="7563600" y="2790720"/>
            <a:ext cx="21240" cy="128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163" name="Formula 18"/>
              <p:cNvSpPr txBox="1"/>
              <p:nvPr/>
            </p:nvSpPr>
            <p:spPr>
              <a:xfrm>
                <a:off x="2354760" y="2620800"/>
                <a:ext cx="25416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𝑣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64" name="CustomShape 19"/>
          <p:cNvSpPr/>
          <p:nvPr/>
        </p:nvSpPr>
        <p:spPr>
          <a:xfrm>
            <a:off x="2354760" y="2620800"/>
            <a:ext cx="254160" cy="369000"/>
          </a:xfrm>
          <a:prstGeom prst="rect">
            <a:avLst/>
          </a:prstGeom>
          <a:blipFill>
            <a:blip r:embed="rId1"/>
            <a:stretch>
              <a:fillRect l="-14269" t="0" r="-1181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5" name="Formula 20"/>
              <p:cNvSpPr txBox="1"/>
              <p:nvPr/>
            </p:nvSpPr>
            <p:spPr>
              <a:xfrm>
                <a:off x="2568600" y="3571560"/>
                <a:ext cx="527400" cy="39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𝑎</m:t>
                        </m:r>
                      </m:e>
                      <m:sub>
                        <m:r>
                          <m:t xml:space="preserve">𝑓𝑓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166" name="CustomShape 21"/>
          <p:cNvSpPr/>
          <p:nvPr/>
        </p:nvSpPr>
        <p:spPr>
          <a:xfrm>
            <a:off x="2568600" y="3571560"/>
            <a:ext cx="527400" cy="398520"/>
          </a:xfrm>
          <a:prstGeom prst="rect">
            <a:avLst/>
          </a:prstGeom>
          <a:blipFill>
            <a:blip r:embed="rId2"/>
            <a:stretch>
              <a:fillRect l="-5726" t="0" r="-6871" b="-2768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7" name="Formula 22"/>
              <p:cNvSpPr txBox="1"/>
              <p:nvPr/>
            </p:nvSpPr>
            <p:spPr>
              <a:xfrm>
                <a:off x="4517640" y="2787120"/>
                <a:ext cx="6534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𝑎</m:t>
                        </m:r>
                      </m:e>
                      <m:sub>
                        <m:r>
                          <m:t xml:space="preserve">𝑑𝑒𝑠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168" name="CustomShape 23"/>
          <p:cNvSpPr/>
          <p:nvPr/>
        </p:nvSpPr>
        <p:spPr>
          <a:xfrm>
            <a:off x="4517640" y="2787120"/>
            <a:ext cx="653400" cy="369000"/>
          </a:xfrm>
          <a:prstGeom prst="rect">
            <a:avLst/>
          </a:prstGeom>
          <a:blipFill>
            <a:blip r:embed="rId3"/>
            <a:stretch>
              <a:fillRect l="-3697" t="0" r="-3697" b="-1468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9" name="Formula 24"/>
              <p:cNvSpPr txBox="1"/>
              <p:nvPr/>
            </p:nvSpPr>
            <p:spPr>
              <a:xfrm>
                <a:off x="6465960" y="1938240"/>
                <a:ext cx="2545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𝑞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70" name="CustomShape 25"/>
          <p:cNvSpPr/>
          <p:nvPr/>
        </p:nvSpPr>
        <p:spPr>
          <a:xfrm>
            <a:off x="6465960" y="1938240"/>
            <a:ext cx="254520" cy="369000"/>
          </a:xfrm>
          <a:prstGeom prst="rect">
            <a:avLst/>
          </a:prstGeom>
          <a:blipFill>
            <a:blip r:embed="rId4"/>
            <a:stretch>
              <a:fillRect l="-26735" t="0" r="-26735" b="-2455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1" name="Formula 26"/>
              <p:cNvSpPr txBox="1"/>
              <p:nvPr/>
            </p:nvSpPr>
            <p:spPr>
              <a:xfrm>
                <a:off x="2619000" y="1811160"/>
                <a:ext cx="2530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𝑝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72" name="CustomShape 27"/>
          <p:cNvSpPr/>
          <p:nvPr/>
        </p:nvSpPr>
        <p:spPr>
          <a:xfrm>
            <a:off x="2619000" y="1811160"/>
            <a:ext cx="253080" cy="369000"/>
          </a:xfrm>
          <a:prstGeom prst="rect">
            <a:avLst/>
          </a:prstGeom>
          <a:blipFill>
            <a:blip r:embed="rId5"/>
            <a:stretch>
              <a:fillRect l="-29178" t="0" r="-26777" b="-2455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3" name="Formula 28"/>
              <p:cNvSpPr txBox="1"/>
              <p:nvPr/>
            </p:nvSpPr>
            <p:spPr>
              <a:xfrm>
                <a:off x="6792840" y="3332520"/>
                <a:ext cx="2692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𝑇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74" name="CustomShape 29"/>
          <p:cNvSpPr/>
          <p:nvPr/>
        </p:nvSpPr>
        <p:spPr>
          <a:xfrm>
            <a:off x="6792840" y="3332520"/>
            <a:ext cx="269280" cy="369000"/>
          </a:xfrm>
          <a:prstGeom prst="rect">
            <a:avLst/>
          </a:prstGeom>
          <a:blipFill>
            <a:blip r:embed="rId6"/>
            <a:stretch>
              <a:fillRect l="-22181" t="0" r="-22181" b="-664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5" name="Formula 30"/>
              <p:cNvSpPr txBox="1"/>
              <p:nvPr/>
            </p:nvSpPr>
            <p:spPr>
              <a:xfrm>
                <a:off x="7564320" y="3137040"/>
                <a:ext cx="4852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Pre>
                      <m:sub>
                        <m:r>
                          <m:t xml:space="preserve">𝐵</m:t>
                        </m:r>
                      </m:sub>
                      <m:sup/>
                      <m:e>
                        <m:r>
                          <m:t xml:space="preserve">𝜔</m:t>
                        </m:r>
                      </m:e>
                    </m:sPre>
                  </m:oMath>
                </a14:m>
              </a:p>
            </p:txBody>
          </p:sp>
        </mc:Choice>
        <mc:Fallback/>
      </mc:AlternateContent>
      <p:sp>
        <p:nvSpPr>
          <p:cNvPr id="176" name="CustomShape 31"/>
          <p:cNvSpPr/>
          <p:nvPr/>
        </p:nvSpPr>
        <p:spPr>
          <a:xfrm>
            <a:off x="7564320" y="3137040"/>
            <a:ext cx="485280" cy="369000"/>
          </a:xfrm>
          <a:prstGeom prst="rect">
            <a:avLst/>
          </a:prstGeom>
          <a:blipFill>
            <a:blip r:embed="rId7"/>
            <a:stretch>
              <a:fillRect l="-3708" t="0" r="-3708" b="-166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77" name="CustomShape 32"/>
          <p:cNvSpPr/>
          <p:nvPr/>
        </p:nvSpPr>
        <p:spPr>
          <a:xfrm rot="21120600">
            <a:off x="2610720" y="1353960"/>
            <a:ext cx="5979240" cy="2902320"/>
          </a:xfrm>
          <a:prstGeom prst="ellipse">
            <a:avLst/>
          </a:prstGeom>
          <a:noFill/>
          <a:ln w="19080">
            <a:solidFill>
              <a:srgbClr val="c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1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nodeType="after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nodeType="after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nodeType="afterEffect" fill="hold" presetClass="entr" presetID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ection Zoom 33" descr=""/>
          <p:cNvPicPr/>
          <p:nvPr/>
        </p:nvPicPr>
        <p:blipFill>
          <a:blip r:embed="rId1"/>
          <a:stretch/>
        </p:blipFill>
        <p:spPr>
          <a:xfrm>
            <a:off x="3845520" y="2630520"/>
            <a:ext cx="1510200" cy="659160"/>
          </a:xfrm>
          <a:prstGeom prst="rect">
            <a:avLst/>
          </a:prstGeom>
          <a:ln w="3240"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Linear Quadratic Regulator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824400" y="14047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Position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15400" y="263628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Velocity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830520" y="375228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Orientation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6875640" y="2634120"/>
            <a:ext cx="1510200" cy="6440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Low-Level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Controller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2334960" y="1726920"/>
            <a:ext cx="1510200" cy="1233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7"/>
          <p:cNvSpPr/>
          <p:nvPr/>
        </p:nvSpPr>
        <p:spPr>
          <a:xfrm flipV="1">
            <a:off x="2341080" y="1846440"/>
            <a:ext cx="1504080" cy="111384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8"/>
          <p:cNvSpPr/>
          <p:nvPr/>
        </p:nvSpPr>
        <p:spPr>
          <a:xfrm flipV="1">
            <a:off x="5356080" y="2952360"/>
            <a:ext cx="1519200" cy="36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9"/>
          <p:cNvSpPr/>
          <p:nvPr/>
        </p:nvSpPr>
        <p:spPr>
          <a:xfrm>
            <a:off x="2325960" y="2958480"/>
            <a:ext cx="151920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188" name="Formula 10"/>
              <p:cNvSpPr txBox="1"/>
              <p:nvPr/>
            </p:nvSpPr>
            <p:spPr>
              <a:xfrm>
                <a:off x="2737800" y="2598840"/>
                <a:ext cx="25416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𝑣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89" name="CustomShape 11"/>
          <p:cNvSpPr/>
          <p:nvPr/>
        </p:nvSpPr>
        <p:spPr>
          <a:xfrm>
            <a:off x="2737800" y="2598840"/>
            <a:ext cx="254160" cy="369000"/>
          </a:xfrm>
          <a:prstGeom prst="rect">
            <a:avLst/>
          </a:prstGeom>
          <a:blipFill>
            <a:blip r:embed="rId2"/>
            <a:stretch>
              <a:fillRect l="-14269" t="0" r="-11817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0" name="Formula 12"/>
              <p:cNvSpPr txBox="1"/>
              <p:nvPr/>
            </p:nvSpPr>
            <p:spPr>
              <a:xfrm>
                <a:off x="2832480" y="3567600"/>
                <a:ext cx="5274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𝑞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91" name="CustomShape 13"/>
          <p:cNvSpPr/>
          <p:nvPr/>
        </p:nvSpPr>
        <p:spPr>
          <a:xfrm>
            <a:off x="2832480" y="3567600"/>
            <a:ext cx="527400" cy="369000"/>
          </a:xfrm>
          <a:prstGeom prst="rect">
            <a:avLst/>
          </a:prstGeom>
          <a:blipFill>
            <a:blip r:embed="rId3"/>
            <a:stretch>
              <a:fillRect l="0" t="0" r="0" b="-2455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2" name="Formula 14"/>
              <p:cNvSpPr txBox="1"/>
              <p:nvPr/>
            </p:nvSpPr>
            <p:spPr>
              <a:xfrm>
                <a:off x="5555160" y="2380680"/>
                <a:ext cx="653400" cy="481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Pre>
                      <m:sub>
                        <m:r>
                          <m:t xml:space="preserve">𝐵</m:t>
                        </m:r>
                      </m:sub>
                      <m:sup/>
                      <m:e>
                        <m:r>
                          <m:t xml:space="preserve">𝑇</m:t>
                        </m:r>
                      </m:e>
                    </m:sPre>
                    <m:r>
                      <m:t xml:space="preserve">,</m:t>
                    </m:r>
                    <m:sPre>
                      <m:sub>
                        <m:r>
                          <m:t xml:space="preserve">𝐵</m:t>
                        </m:r>
                      </m:sub>
                      <m:sup/>
                      <m:e>
                        <m:r>
                          <m:t xml:space="preserve">𝜔</m:t>
                        </m:r>
                      </m:e>
                    </m:sPre>
                  </m:oMath>
                </a14:m>
              </a:p>
            </p:txBody>
          </p:sp>
        </mc:Choice>
        <mc:Fallback/>
      </mc:AlternateContent>
      <p:sp>
        <p:nvSpPr>
          <p:cNvPr id="193" name="CustomShape 15"/>
          <p:cNvSpPr/>
          <p:nvPr/>
        </p:nvSpPr>
        <p:spPr>
          <a:xfrm>
            <a:off x="5555160" y="2380680"/>
            <a:ext cx="653400" cy="481320"/>
          </a:xfrm>
          <a:prstGeom prst="rect">
            <a:avLst/>
          </a:prstGeom>
          <a:blipFill>
            <a:blip r:embed="rId4"/>
            <a:stretch>
              <a:fillRect l="0" t="0" r="-52755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4" name="Formula 16"/>
              <p:cNvSpPr txBox="1"/>
              <p:nvPr/>
            </p:nvSpPr>
            <p:spPr>
              <a:xfrm>
                <a:off x="3067560" y="1995840"/>
                <a:ext cx="2530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𝑝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95" name="CustomShape 17"/>
          <p:cNvSpPr/>
          <p:nvPr/>
        </p:nvSpPr>
        <p:spPr>
          <a:xfrm>
            <a:off x="3067560" y="1995840"/>
            <a:ext cx="253080" cy="369000"/>
          </a:xfrm>
          <a:prstGeom prst="rect">
            <a:avLst/>
          </a:prstGeom>
          <a:blipFill>
            <a:blip r:embed="rId5"/>
            <a:stretch>
              <a:fillRect l="-28531" t="0" r="-23730" b="-2455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</p:spTree>
  </p:cSld>
  <p:transition advTm="5000">
    <p:fade/>
  </p:transition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914400" y="2340720"/>
            <a:ext cx="4200120" cy="766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Body Frame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14400" y="1316880"/>
            <a:ext cx="4200120" cy="766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World Frame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Problem: Linearization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1062000" y="1467000"/>
            <a:ext cx="2671560" cy="4662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System States:  </a:t>
            </a:r>
            <a:r>
              <a:rPr b="0" lang="en-GB" sz="1600" spc="-1" strike="noStrike">
                <a:solidFill>
                  <a:srgbClr val="ffffff"/>
                </a:solidFill>
                <a:latin typeface="Cambria Math"/>
              </a:rPr>
              <a:t>q,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1062000" y="1467000"/>
            <a:ext cx="2671560" cy="46620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 l="0" t="0" r="0" b="-748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1062000" y="2490840"/>
            <a:ext cx="2671560" cy="4662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System States:  </a:t>
            </a:r>
            <a:r>
              <a:rPr b="0" lang="en-GB" sz="1600" spc="-1" strike="noStrike">
                <a:solidFill>
                  <a:srgbClr val="ffffff"/>
                </a:solidFill>
                <a:latin typeface="Cambria Math"/>
              </a:rPr>
              <a:t>ω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1062000" y="2490840"/>
            <a:ext cx="2671560" cy="4662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 l="0" t="0" r="0" b="-748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5410080" y="1332360"/>
            <a:ext cx="542520" cy="1754640"/>
          </a:xfrm>
          <a:prstGeom prst="rightBrace">
            <a:avLst>
              <a:gd name="adj1" fmla="val 40789"/>
              <a:gd name="adj2" fmla="val 50000"/>
            </a:avLst>
          </a:prstGeom>
          <a:noFill/>
          <a:ln w="38160">
            <a:solidFill>
              <a:schemeClr val="tx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4" name="CustomShape 9"/>
          <p:cNvSpPr/>
          <p:nvPr/>
        </p:nvSpPr>
        <p:spPr>
          <a:xfrm>
            <a:off x="6081840" y="1961640"/>
            <a:ext cx="2857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Linearization Error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205" name="Grafik 43" descr=""/>
          <p:cNvPicPr/>
          <p:nvPr/>
        </p:nvPicPr>
        <p:blipFill>
          <a:blip r:embed="rId3"/>
          <a:stretch/>
        </p:blipFill>
        <p:spPr>
          <a:xfrm>
            <a:off x="709560" y="3417840"/>
            <a:ext cx="1541880" cy="1482840"/>
          </a:xfrm>
          <a:prstGeom prst="rect">
            <a:avLst/>
          </a:prstGeom>
          <a:ln>
            <a:noFill/>
          </a:ln>
        </p:spPr>
      </p:pic>
      <p:sp>
        <p:nvSpPr>
          <p:cNvPr id="206" name="Line 10"/>
          <p:cNvSpPr/>
          <p:nvPr/>
        </p:nvSpPr>
        <p:spPr>
          <a:xfrm flipV="1">
            <a:off x="1485720" y="3427560"/>
            <a:ext cx="360" cy="680040"/>
          </a:xfrm>
          <a:prstGeom prst="line">
            <a:avLst/>
          </a:prstGeom>
          <a:ln w="29160">
            <a:solidFill>
              <a:srgbClr val="0066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11"/>
          <p:cNvSpPr/>
          <p:nvPr/>
        </p:nvSpPr>
        <p:spPr>
          <a:xfrm flipH="1">
            <a:off x="896400" y="4107600"/>
            <a:ext cx="589320" cy="360"/>
          </a:xfrm>
          <a:prstGeom prst="line">
            <a:avLst/>
          </a:prstGeom>
          <a:ln w="29160">
            <a:solidFill>
              <a:srgbClr val="00cc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2"/>
          <p:cNvSpPr/>
          <p:nvPr/>
        </p:nvSpPr>
        <p:spPr>
          <a:xfrm>
            <a:off x="1427040" y="325764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66ff"/>
                </a:solidFill>
                <a:latin typeface="Arial"/>
              </a:rPr>
              <a:t>X</a:t>
            </a:r>
            <a:endParaRPr b="0" lang="en-GB" sz="1640" spc="-1" strike="noStrike">
              <a:latin typeface="Arial"/>
            </a:endParaRPr>
          </a:p>
        </p:txBody>
      </p:sp>
      <p:sp>
        <p:nvSpPr>
          <p:cNvPr id="209" name="CustomShape 13"/>
          <p:cNvSpPr/>
          <p:nvPr/>
        </p:nvSpPr>
        <p:spPr>
          <a:xfrm>
            <a:off x="709560" y="389196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cc33"/>
                </a:solidFill>
                <a:latin typeface="Arial"/>
              </a:rPr>
              <a:t>y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10" name="Grafik 53" descr=""/>
          <p:cNvPicPr/>
          <p:nvPr/>
        </p:nvPicPr>
        <p:blipFill>
          <a:blip r:embed="rId4"/>
          <a:stretch/>
        </p:blipFill>
        <p:spPr>
          <a:xfrm>
            <a:off x="4683240" y="3434760"/>
            <a:ext cx="1708560" cy="1708560"/>
          </a:xfrm>
          <a:prstGeom prst="rect">
            <a:avLst/>
          </a:prstGeom>
          <a:ln>
            <a:noFill/>
          </a:ln>
        </p:spPr>
      </p:pic>
      <p:sp>
        <p:nvSpPr>
          <p:cNvPr id="211" name="Line 14"/>
          <p:cNvSpPr/>
          <p:nvPr/>
        </p:nvSpPr>
        <p:spPr>
          <a:xfrm flipV="1">
            <a:off x="5545440" y="3695760"/>
            <a:ext cx="360" cy="590040"/>
          </a:xfrm>
          <a:prstGeom prst="line">
            <a:avLst/>
          </a:prstGeom>
          <a:ln w="29160">
            <a:solidFill>
              <a:srgbClr val="cc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5"/>
          <p:cNvSpPr/>
          <p:nvPr/>
        </p:nvSpPr>
        <p:spPr>
          <a:xfrm>
            <a:off x="5532120" y="3434760"/>
            <a:ext cx="26064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cc0000"/>
                </a:solidFill>
                <a:latin typeface="Arial"/>
              </a:rPr>
              <a:t>z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13" name="Grafik 43" descr=""/>
          <p:cNvPicPr/>
          <p:nvPr/>
        </p:nvPicPr>
        <p:blipFill>
          <a:blip r:embed="rId5"/>
          <a:stretch/>
        </p:blipFill>
        <p:spPr>
          <a:xfrm>
            <a:off x="709560" y="3417840"/>
            <a:ext cx="1541880" cy="1482840"/>
          </a:xfrm>
          <a:prstGeom prst="rect">
            <a:avLst/>
          </a:prstGeom>
          <a:ln>
            <a:noFill/>
          </a:ln>
        </p:spPr>
      </p:pic>
      <p:sp>
        <p:nvSpPr>
          <p:cNvPr id="214" name="Line 16"/>
          <p:cNvSpPr/>
          <p:nvPr/>
        </p:nvSpPr>
        <p:spPr>
          <a:xfrm flipV="1">
            <a:off x="1485720" y="3427560"/>
            <a:ext cx="0" cy="680040"/>
          </a:xfrm>
          <a:prstGeom prst="line">
            <a:avLst/>
          </a:prstGeom>
          <a:ln w="29160">
            <a:solidFill>
              <a:srgbClr val="0066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Line 17"/>
          <p:cNvSpPr/>
          <p:nvPr/>
        </p:nvSpPr>
        <p:spPr>
          <a:xfrm flipH="1">
            <a:off x="896040" y="4107600"/>
            <a:ext cx="589680" cy="360"/>
          </a:xfrm>
          <a:prstGeom prst="line">
            <a:avLst/>
          </a:prstGeom>
          <a:ln w="29160">
            <a:solidFill>
              <a:srgbClr val="00cc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8"/>
          <p:cNvSpPr/>
          <p:nvPr/>
        </p:nvSpPr>
        <p:spPr>
          <a:xfrm>
            <a:off x="1426680" y="325764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66ff"/>
                </a:solidFill>
                <a:latin typeface="Arial"/>
              </a:rPr>
              <a:t>X</a:t>
            </a:r>
            <a:endParaRPr b="0" lang="en-GB" sz="1640" spc="-1" strike="noStrike">
              <a:latin typeface="Arial"/>
            </a:endParaRPr>
          </a:p>
        </p:txBody>
      </p:sp>
      <p:sp>
        <p:nvSpPr>
          <p:cNvPr id="217" name="CustomShape 19"/>
          <p:cNvSpPr/>
          <p:nvPr/>
        </p:nvSpPr>
        <p:spPr>
          <a:xfrm>
            <a:off x="709560" y="389196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cc33"/>
                </a:solidFill>
                <a:latin typeface="Arial"/>
              </a:rPr>
              <a:t>y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18" name="Grafik 53" descr=""/>
          <p:cNvPicPr/>
          <p:nvPr/>
        </p:nvPicPr>
        <p:blipFill>
          <a:blip r:embed="rId6"/>
          <a:stretch/>
        </p:blipFill>
        <p:spPr>
          <a:xfrm>
            <a:off x="4686120" y="3434760"/>
            <a:ext cx="1708560" cy="1708560"/>
          </a:xfrm>
          <a:prstGeom prst="rect">
            <a:avLst/>
          </a:prstGeom>
          <a:ln>
            <a:noFill/>
          </a:ln>
        </p:spPr>
      </p:pic>
      <p:sp>
        <p:nvSpPr>
          <p:cNvPr id="219" name="Line 20"/>
          <p:cNvSpPr/>
          <p:nvPr/>
        </p:nvSpPr>
        <p:spPr>
          <a:xfrm flipV="1">
            <a:off x="5548320" y="3695760"/>
            <a:ext cx="360" cy="590040"/>
          </a:xfrm>
          <a:prstGeom prst="line">
            <a:avLst/>
          </a:prstGeom>
          <a:ln w="29160">
            <a:solidFill>
              <a:srgbClr val="cc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1"/>
          <p:cNvSpPr/>
          <p:nvPr/>
        </p:nvSpPr>
        <p:spPr>
          <a:xfrm>
            <a:off x="5535000" y="3434760"/>
            <a:ext cx="26064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cc0000"/>
                </a:solidFill>
                <a:latin typeface="Arial"/>
              </a:rPr>
              <a:t>z</a:t>
            </a:r>
            <a:endParaRPr b="0" lang="en-GB" sz="1640" spc="-1" strike="noStrike">
              <a:latin typeface="Arial"/>
            </a:endParaRPr>
          </a:p>
        </p:txBody>
      </p:sp>
    </p:spTree>
  </p:cSld>
  <p:transition advTm="14000">
    <p:fade/>
  </p:transition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nodeType="afterEffect" fill="hold" presetClass="entr" presetID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nodeType="after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914400" y="2340720"/>
            <a:ext cx="4200120" cy="766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Body Frame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914400" y="1316880"/>
            <a:ext cx="4200120" cy="766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World Frame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Problem: Linearization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1062000" y="1467000"/>
            <a:ext cx="2671560" cy="4662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System States:  </a:t>
            </a:r>
            <a:r>
              <a:rPr b="0" lang="en-GB" sz="1600" spc="-1" strike="noStrike">
                <a:solidFill>
                  <a:srgbClr val="ffffff"/>
                </a:solidFill>
                <a:latin typeface="Cambria Math"/>
              </a:rPr>
              <a:t>q,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1062000" y="1467000"/>
            <a:ext cx="2671560" cy="46620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 l="0" t="0" r="0" b="-748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1062000" y="2490840"/>
            <a:ext cx="2671560" cy="4662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alibri"/>
              </a:rPr>
              <a:t>System States:  </a:t>
            </a:r>
            <a:r>
              <a:rPr b="0" lang="en-GB" sz="1600" spc="-1" strike="noStrike">
                <a:solidFill>
                  <a:srgbClr val="ffffff"/>
                </a:solidFill>
                <a:latin typeface="Cambria Math"/>
              </a:rPr>
              <a:t>ω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1062000" y="2490840"/>
            <a:ext cx="2671560" cy="4662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 l="0" t="0" r="0" b="-748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28" name="CustomShape 8"/>
          <p:cNvSpPr/>
          <p:nvPr/>
        </p:nvSpPr>
        <p:spPr>
          <a:xfrm>
            <a:off x="5410080" y="1332360"/>
            <a:ext cx="542520" cy="1754640"/>
          </a:xfrm>
          <a:prstGeom prst="rightBrace">
            <a:avLst>
              <a:gd name="adj1" fmla="val 40789"/>
              <a:gd name="adj2" fmla="val 50000"/>
            </a:avLst>
          </a:prstGeom>
          <a:noFill/>
          <a:ln w="38160">
            <a:solidFill>
              <a:schemeClr val="tx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9"/>
          <p:cNvSpPr/>
          <p:nvPr/>
        </p:nvSpPr>
        <p:spPr>
          <a:xfrm>
            <a:off x="6081840" y="1961640"/>
            <a:ext cx="2857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Linearization Error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230" name="Grafik 43" descr=""/>
          <p:cNvPicPr/>
          <p:nvPr/>
        </p:nvPicPr>
        <p:blipFill>
          <a:blip r:embed="rId3"/>
          <a:stretch/>
        </p:blipFill>
        <p:spPr>
          <a:xfrm>
            <a:off x="709560" y="3417840"/>
            <a:ext cx="1541880" cy="1482840"/>
          </a:xfrm>
          <a:prstGeom prst="rect">
            <a:avLst/>
          </a:prstGeom>
          <a:ln>
            <a:noFill/>
          </a:ln>
        </p:spPr>
      </p:pic>
      <p:sp>
        <p:nvSpPr>
          <p:cNvPr id="231" name="Line 10"/>
          <p:cNvSpPr/>
          <p:nvPr/>
        </p:nvSpPr>
        <p:spPr>
          <a:xfrm flipV="1">
            <a:off x="1485720" y="3427560"/>
            <a:ext cx="360" cy="680040"/>
          </a:xfrm>
          <a:prstGeom prst="line">
            <a:avLst/>
          </a:prstGeom>
          <a:ln w="29160">
            <a:solidFill>
              <a:srgbClr val="0066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Line 11"/>
          <p:cNvSpPr/>
          <p:nvPr/>
        </p:nvSpPr>
        <p:spPr>
          <a:xfrm flipH="1">
            <a:off x="896400" y="4107600"/>
            <a:ext cx="589320" cy="360"/>
          </a:xfrm>
          <a:prstGeom prst="line">
            <a:avLst/>
          </a:prstGeom>
          <a:ln w="29160">
            <a:solidFill>
              <a:srgbClr val="00cc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2"/>
          <p:cNvSpPr/>
          <p:nvPr/>
        </p:nvSpPr>
        <p:spPr>
          <a:xfrm>
            <a:off x="1427040" y="325764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66ff"/>
                </a:solidFill>
                <a:latin typeface="Arial"/>
              </a:rPr>
              <a:t>X</a:t>
            </a:r>
            <a:endParaRPr b="0" lang="en-GB" sz="1640" spc="-1" strike="noStrike"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709560" y="389196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cc33"/>
                </a:solidFill>
                <a:latin typeface="Arial"/>
              </a:rPr>
              <a:t>y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35" name="Grafik 53" descr=""/>
          <p:cNvPicPr/>
          <p:nvPr/>
        </p:nvPicPr>
        <p:blipFill>
          <a:blip r:embed="rId4"/>
          <a:stretch/>
        </p:blipFill>
        <p:spPr>
          <a:xfrm>
            <a:off x="4683240" y="3434760"/>
            <a:ext cx="1708560" cy="1708560"/>
          </a:xfrm>
          <a:prstGeom prst="rect">
            <a:avLst/>
          </a:prstGeom>
          <a:ln>
            <a:noFill/>
          </a:ln>
        </p:spPr>
      </p:pic>
      <p:sp>
        <p:nvSpPr>
          <p:cNvPr id="236" name="Line 14"/>
          <p:cNvSpPr/>
          <p:nvPr/>
        </p:nvSpPr>
        <p:spPr>
          <a:xfrm flipV="1">
            <a:off x="5545440" y="3695760"/>
            <a:ext cx="360" cy="590040"/>
          </a:xfrm>
          <a:prstGeom prst="line">
            <a:avLst/>
          </a:prstGeom>
          <a:ln w="29160">
            <a:solidFill>
              <a:srgbClr val="cc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5"/>
          <p:cNvSpPr/>
          <p:nvPr/>
        </p:nvSpPr>
        <p:spPr>
          <a:xfrm>
            <a:off x="5532120" y="3434760"/>
            <a:ext cx="26064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cc0000"/>
                </a:solidFill>
                <a:latin typeface="Arial"/>
              </a:rPr>
              <a:t>z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38" name="Grafik 43" descr=""/>
          <p:cNvPicPr/>
          <p:nvPr/>
        </p:nvPicPr>
        <p:blipFill>
          <a:blip r:embed="rId5"/>
          <a:stretch/>
        </p:blipFill>
        <p:spPr>
          <a:xfrm rot="1531800">
            <a:off x="2850840" y="3409920"/>
            <a:ext cx="1541880" cy="1482840"/>
          </a:xfrm>
          <a:prstGeom prst="rect">
            <a:avLst/>
          </a:prstGeom>
          <a:ln>
            <a:noFill/>
          </a:ln>
        </p:spPr>
      </p:pic>
      <p:sp>
        <p:nvSpPr>
          <p:cNvPr id="239" name="Line 16"/>
          <p:cNvSpPr/>
          <p:nvPr/>
        </p:nvSpPr>
        <p:spPr>
          <a:xfrm flipV="1">
            <a:off x="3648600" y="3493440"/>
            <a:ext cx="293400" cy="613800"/>
          </a:xfrm>
          <a:prstGeom prst="line">
            <a:avLst/>
          </a:prstGeom>
          <a:ln w="29160">
            <a:solidFill>
              <a:srgbClr val="0066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Line 17"/>
          <p:cNvSpPr/>
          <p:nvPr/>
        </p:nvSpPr>
        <p:spPr>
          <a:xfrm flipH="1" flipV="1">
            <a:off x="3116880" y="3853440"/>
            <a:ext cx="531720" cy="253800"/>
          </a:xfrm>
          <a:prstGeom prst="line">
            <a:avLst/>
          </a:prstGeom>
          <a:ln w="29160">
            <a:solidFill>
              <a:srgbClr val="00cc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8"/>
          <p:cNvSpPr/>
          <p:nvPr/>
        </p:nvSpPr>
        <p:spPr>
          <a:xfrm rot="1531800">
            <a:off x="3891960" y="335160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66ff"/>
                </a:solidFill>
                <a:latin typeface="Arial"/>
              </a:rPr>
              <a:t>X</a:t>
            </a:r>
            <a:endParaRPr b="0" lang="en-GB" sz="1640" spc="-1" strike="noStrike">
              <a:latin typeface="Arial"/>
            </a:endParaRPr>
          </a:p>
        </p:txBody>
      </p:sp>
      <p:sp>
        <p:nvSpPr>
          <p:cNvPr id="242" name="CustomShape 19"/>
          <p:cNvSpPr/>
          <p:nvPr/>
        </p:nvSpPr>
        <p:spPr>
          <a:xfrm rot="1531800">
            <a:off x="2971440" y="3614760"/>
            <a:ext cx="235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00cc33"/>
                </a:solidFill>
                <a:latin typeface="Arial"/>
              </a:rPr>
              <a:t>y</a:t>
            </a:r>
            <a:endParaRPr b="0" lang="en-GB" sz="1640" spc="-1" strike="noStrike">
              <a:latin typeface="Arial"/>
            </a:endParaRPr>
          </a:p>
        </p:txBody>
      </p:sp>
      <p:pic>
        <p:nvPicPr>
          <p:cNvPr id="243" name="Grafik 53" descr=""/>
          <p:cNvPicPr/>
          <p:nvPr/>
        </p:nvPicPr>
        <p:blipFill>
          <a:blip r:embed="rId6"/>
          <a:stretch/>
        </p:blipFill>
        <p:spPr>
          <a:xfrm rot="1867800">
            <a:off x="7091280" y="3427560"/>
            <a:ext cx="1708560" cy="1708560"/>
          </a:xfrm>
          <a:prstGeom prst="rect">
            <a:avLst/>
          </a:prstGeom>
          <a:ln>
            <a:noFill/>
          </a:ln>
        </p:spPr>
      </p:pic>
      <p:sp>
        <p:nvSpPr>
          <p:cNvPr id="244" name="Line 20"/>
          <p:cNvSpPr/>
          <p:nvPr/>
        </p:nvSpPr>
        <p:spPr>
          <a:xfrm flipV="1">
            <a:off x="7953840" y="3778560"/>
            <a:ext cx="305280" cy="504720"/>
          </a:xfrm>
          <a:prstGeom prst="line">
            <a:avLst/>
          </a:prstGeom>
          <a:ln w="29160">
            <a:solidFill>
              <a:srgbClr val="cc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1"/>
          <p:cNvSpPr/>
          <p:nvPr/>
        </p:nvSpPr>
        <p:spPr>
          <a:xfrm rot="1867800">
            <a:off x="8282520" y="3592440"/>
            <a:ext cx="26064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n-GB" sz="1640" spc="-1" strike="noStrike">
                <a:solidFill>
                  <a:srgbClr val="cc0000"/>
                </a:solidFill>
                <a:latin typeface="Arial"/>
              </a:rPr>
              <a:t>z</a:t>
            </a:r>
            <a:endParaRPr b="0" lang="en-GB" sz="1640" spc="-1" strike="noStrike">
              <a:latin typeface="Arial"/>
            </a:endParaRPr>
          </a:p>
        </p:txBody>
      </p:sp>
      <p:sp>
        <p:nvSpPr>
          <p:cNvPr id="246" name="CustomShape 22"/>
          <p:cNvSpPr/>
          <p:nvPr/>
        </p:nvSpPr>
        <p:spPr>
          <a:xfrm>
            <a:off x="6600600" y="4222800"/>
            <a:ext cx="481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7" name="CustomShape 23"/>
          <p:cNvSpPr/>
          <p:nvPr/>
        </p:nvSpPr>
        <p:spPr>
          <a:xfrm>
            <a:off x="2251800" y="4107240"/>
            <a:ext cx="481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ransition spd="slow" advTm="3000">
    <p:fade/>
  </p:transition>
  <p:timing>
    <p:tnLst>
      <p:par>
        <p:cTn id="154" dur="indefinite" restart="never" nodeType="tmRoot">
          <p:childTnLst>
            <p:seq>
              <p:cTn id="1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Solution: State-Dependent LQR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835800" y="1280520"/>
            <a:ext cx="4319640" cy="71928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90000" tIns="45000" bIns="45000" anchor="ctr"/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Set costs: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br/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Linearize: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835800" y="1280520"/>
            <a:ext cx="4319640" cy="71928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 l="-132" t="-53267" r="0" b="-5408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3835800" y="2376000"/>
            <a:ext cx="4319640" cy="120708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0" tIns="45000" bIns="45000" anchor="ctr"/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Solve: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br/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optimal cost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Ricatti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LQR gains: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3835800" y="2376000"/>
            <a:ext cx="4319640" cy="120708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4288320" y="3959280"/>
            <a:ext cx="3414600" cy="621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90000" tIns="45000" bIns="45000" anchor="ctr"/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Apply gain: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	</a:t>
            </a:r>
            <a:br/>
            <a:endParaRPr b="0" lang="en-GB" sz="1600" spc="-1" strike="noStrike"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4288320" y="3959280"/>
            <a:ext cx="3414600" cy="6210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 l="-166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 flipH="1">
            <a:off x="5995080" y="2000160"/>
            <a:ext cx="360" cy="37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5995800" y="3583440"/>
            <a:ext cx="360" cy="37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599400" y="4053600"/>
            <a:ext cx="2088000" cy="52668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Real system dynamics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58" name="CustomShape 11"/>
          <p:cNvSpPr/>
          <p:nvPr/>
        </p:nvSpPr>
        <p:spPr>
          <a:xfrm>
            <a:off x="592920" y="2333160"/>
            <a:ext cx="2088000" cy="491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State Estimate </a:t>
            </a:r>
            <a:r>
              <a:rPr b="1" lang="en-GB" sz="16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1" lang="en-GB" sz="1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59" name="CustomShape 12"/>
          <p:cNvSpPr/>
          <p:nvPr/>
        </p:nvSpPr>
        <p:spPr>
          <a:xfrm>
            <a:off x="592920" y="2333160"/>
            <a:ext cx="2088000" cy="49176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0" name="CustomShape 13"/>
          <p:cNvSpPr/>
          <p:nvPr/>
        </p:nvSpPr>
        <p:spPr>
          <a:xfrm flipV="1" rot="16200000">
            <a:off x="1026000" y="3435840"/>
            <a:ext cx="1227960" cy="61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4"/>
          <p:cNvSpPr/>
          <p:nvPr/>
        </p:nvSpPr>
        <p:spPr>
          <a:xfrm flipV="1">
            <a:off x="2681280" y="701280"/>
            <a:ext cx="1154160" cy="9385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2681280" y="2579400"/>
            <a:ext cx="1606680" cy="169020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16"/>
          <p:cNvSpPr/>
          <p:nvPr/>
        </p:nvSpPr>
        <p:spPr>
          <a:xfrm rot="5400000">
            <a:off x="3819960" y="2404080"/>
            <a:ext cx="12240" cy="4352040"/>
          </a:xfrm>
          <a:prstGeom prst="curvedConnector3">
            <a:avLst>
              <a:gd name="adj1" fmla="val 2498189"/>
            </a:avLst>
          </a:pr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64" name="Formula 17"/>
              <p:cNvSpPr txBox="1"/>
              <p:nvPr/>
            </p:nvSpPr>
            <p:spPr>
              <a:xfrm>
                <a:off x="8161920" y="2795040"/>
                <a:ext cx="7783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10</m:t>
                    </m:r>
                    <m:r>
                      <m:t xml:space="preserve">𝐻𝑧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5" name="CustomShape 18"/>
          <p:cNvSpPr/>
          <p:nvPr/>
        </p:nvSpPr>
        <p:spPr>
          <a:xfrm>
            <a:off x="8161920" y="2795040"/>
            <a:ext cx="778320" cy="36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6" name="Formula 19"/>
              <p:cNvSpPr txBox="1"/>
              <p:nvPr/>
            </p:nvSpPr>
            <p:spPr>
              <a:xfrm>
                <a:off x="7703640" y="4085280"/>
                <a:ext cx="9064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100</m:t>
                    </m:r>
                    <m:r>
                      <m:t xml:space="preserve">𝐻𝑧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7" name="CustomShape 20"/>
          <p:cNvSpPr/>
          <p:nvPr/>
        </p:nvSpPr>
        <p:spPr>
          <a:xfrm>
            <a:off x="7703640" y="4085280"/>
            <a:ext cx="906480" cy="369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Calibri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CRA18_Foehn_LQR_cameraready_short_compressed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5143320"/>
          </a:xfrm>
          <a:prstGeom prst="rect">
            <a:avLst/>
          </a:prstGeom>
          <a:ln>
            <a:noFill/>
          </a:ln>
        </p:spPr>
      </p:pic>
      <p:sp>
        <p:nvSpPr>
          <p:cNvPr id="269" name="TextShape 1"/>
          <p:cNvSpPr txBox="1"/>
          <p:nvPr/>
        </p:nvSpPr>
        <p:spPr>
          <a:xfrm>
            <a:off x="457200" y="21430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"/>
              </a:rPr>
              <a:t>Experiments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advTm="16000">
    <p:fade/>
  </p:transition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afterEffect" fill="hold" presetClass="mediacall">
                                  <p:stCondLst>
                                    <p:cond delay="200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04" restart="whenNotActive" nodeType="interactiveSeq" fill="hold">
                <p:childTnLst>
                  <p:par>
                    <p:cTn id="205" fill="hold">
                      <p:stCondLst/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LibreOffice/5.4.5.1$Linux_X86_64 LibreOffice_project/40m0$Build-1</Application>
  <Words>210</Words>
  <Paragraphs>112</Paragraphs>
  <Company>ETH Zürich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2013-09-23T20:24:52Z</dcterms:created>
  <dc:creator>Philipp Föhn</dc:creator>
  <dc:description/>
  <dc:language>en-GB</dc:language>
  <cp:lastModifiedBy>Philipp Foehn</cp:lastModifiedBy>
  <dcterms:modified xsi:type="dcterms:W3CDTF">2018-03-20T23:01:15Z</dcterms:modified>
  <cp:revision>57</cp:revision>
  <dc:subject/>
  <dc:title>Air-Ground Localization and Map Augmentation Using Monocular Dense Reconstruction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ETH Zürich</vt:lpwstr>
  </property>
  <property fmtid="{D5CDD505-2E9C-101B-9397-08002B2CF9AE}" pid="4" name="HiddenSlides">
    <vt:i4>4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4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