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4" r:id="rId2"/>
  </p:sldMasterIdLst>
  <p:notesMasterIdLst>
    <p:notesMasterId r:id="rId16"/>
  </p:notesMasterIdLst>
  <p:sldIdLst>
    <p:sldId id="256" r:id="rId3"/>
    <p:sldId id="267" r:id="rId4"/>
    <p:sldId id="268" r:id="rId5"/>
    <p:sldId id="269" r:id="rId6"/>
    <p:sldId id="276" r:id="rId7"/>
    <p:sldId id="270" r:id="rId8"/>
    <p:sldId id="271" r:id="rId9"/>
    <p:sldId id="272" r:id="rId10"/>
    <p:sldId id="277" r:id="rId11"/>
    <p:sldId id="273" r:id="rId12"/>
    <p:sldId id="274" r:id="rId13"/>
    <p:sldId id="275" r:id="rId14"/>
    <p:sldId id="260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62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notes format</a:t>
            </a:r>
          </a:p>
        </p:txBody>
      </p:sp>
      <p:sp>
        <p:nvSpPr>
          <p:cNvPr id="109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110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111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112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6C2221DE-361C-455C-908A-83483C2F1943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86518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6FEB7917-C980-40C8-B981-C54156C44C92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91034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6C2221DE-361C-455C-908A-83483C2F1943}" type="slidenum">
              <a:rPr lang="en-US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12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2904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6C2221DE-361C-455C-908A-83483C2F1943}" type="slidenum">
              <a:rPr lang="en-US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63444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6C2221DE-361C-455C-908A-83483C2F1943}" type="slidenum">
              <a:rPr lang="en-US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4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45001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6C2221DE-361C-455C-908A-83483C2F1943}" type="slidenum">
              <a:rPr lang="en-US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6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79985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6C2221DE-361C-455C-908A-83483C2F1943}" type="slidenum">
              <a:rPr lang="en-US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7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8729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6C2221DE-361C-455C-908A-83483C2F1943}" type="slidenum">
              <a:rPr lang="en-US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8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85795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6C2221DE-361C-455C-908A-83483C2F1943}" type="slidenum">
              <a:rPr lang="en-US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9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79979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6C2221DE-361C-455C-908A-83483C2F1943}" type="slidenum">
              <a:rPr lang="en-US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10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98188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6C2221DE-361C-455C-908A-83483C2F1943}" type="slidenum">
              <a:rPr lang="en-US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11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86245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72"/>
    </mc:Choice>
    <mc:Fallback xmlns="">
      <p:transition advTm="6072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72"/>
    </mc:Choice>
    <mc:Fallback xmlns="">
      <p:transition advTm="6072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72"/>
    </mc:Choice>
    <mc:Fallback xmlns="">
      <p:transition advTm="6072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Picture 33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  <p:pic>
        <p:nvPicPr>
          <p:cNvPr id="35" name="Picture 34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72"/>
    </mc:Choice>
    <mc:Fallback xmlns="">
      <p:transition advTm="6072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72"/>
    </mc:Choice>
    <mc:Fallback xmlns="">
      <p:transition advTm="6072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72"/>
    </mc:Choice>
    <mc:Fallback xmlns="">
      <p:transition advTm="6072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72"/>
    </mc:Choice>
    <mc:Fallback xmlns="">
      <p:transition advTm="6072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72"/>
    </mc:Choice>
    <mc:Fallback xmlns="">
      <p:transition advTm="6072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72"/>
    </mc:Choice>
    <mc:Fallback xmlns="">
      <p:transition advTm="6072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72"/>
    </mc:Choice>
    <mc:Fallback xmlns="">
      <p:transition advTm="6072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72"/>
    </mc:Choice>
    <mc:Fallback xmlns="">
      <p:transition advTm="6072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72"/>
    </mc:Choice>
    <mc:Fallback xmlns="">
      <p:transition advTm="6072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72"/>
    </mc:Choice>
    <mc:Fallback xmlns="">
      <p:transition advTm="6072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72"/>
    </mc:Choice>
    <mc:Fallback xmlns="">
      <p:transition advTm="6072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72"/>
    </mc:Choice>
    <mc:Fallback xmlns="">
      <p:transition advTm="6072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72"/>
    </mc:Choice>
    <mc:Fallback xmlns="">
      <p:transition advTm="6072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6" name="Picture 105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  <p:pic>
        <p:nvPicPr>
          <p:cNvPr id="107" name="Picture 106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72"/>
    </mc:Choice>
    <mc:Fallback xmlns="">
      <p:transition advTm="6072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72"/>
    </mc:Choice>
    <mc:Fallback xmlns="">
      <p:transition advTm="6072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72"/>
    </mc:Choice>
    <mc:Fallback xmlns="">
      <p:transition advTm="6072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72"/>
    </mc:Choice>
    <mc:Fallback xmlns="">
      <p:transition advTm="6072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72"/>
    </mc:Choice>
    <mc:Fallback xmlns="">
      <p:transition advTm="6072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72"/>
    </mc:Choice>
    <mc:Fallback xmlns="">
      <p:transition advTm="6072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72"/>
    </mc:Choice>
    <mc:Fallback xmlns="">
      <p:transition advTm="6072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72"/>
    </mc:Choice>
    <mc:Fallback xmlns="">
      <p:transition advTm="6072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8880" cy="85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Tm="6072"/>
    </mc:Choice>
    <mc:Fallback xmlns="">
      <p:transition advTm="6072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mc:AlternateContent xmlns:mc="http://schemas.openxmlformats.org/markup-compatibility/2006" xmlns:p14="http://schemas.microsoft.com/office/powerpoint/2010/main">
    <mc:Choice Requires="p14">
      <p:transition p14:dur="0" advTm="6072"/>
    </mc:Choice>
    <mc:Fallback xmlns="">
      <p:transition advTm="6072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w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5.mp4"/><Relationship Id="rId13" Type="http://schemas.openxmlformats.org/officeDocument/2006/relationships/video" Target="../media/media7.mp4"/><Relationship Id="rId18" Type="http://schemas.openxmlformats.org/officeDocument/2006/relationships/image" Target="../media/image12.png"/><Relationship Id="rId3" Type="http://schemas.openxmlformats.org/officeDocument/2006/relationships/video" Target="../media/media2.mp4"/><Relationship Id="rId21" Type="http://schemas.openxmlformats.org/officeDocument/2006/relationships/image" Target="../media/image15.png"/><Relationship Id="rId7" Type="http://schemas.openxmlformats.org/officeDocument/2006/relationships/video" Target="../media/media4.mp4"/><Relationship Id="rId12" Type="http://schemas.microsoft.com/office/2007/relationships/media" Target="../media/media7.mp4"/><Relationship Id="rId17" Type="http://schemas.openxmlformats.org/officeDocument/2006/relationships/image" Target="../media/image11.png"/><Relationship Id="rId2" Type="http://schemas.microsoft.com/office/2007/relationships/media" Target="../media/media2.mp4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tags" Target="../tags/tag1.xml"/><Relationship Id="rId6" Type="http://schemas.microsoft.com/office/2007/relationships/media" Target="../media/media4.mp4"/><Relationship Id="rId11" Type="http://schemas.openxmlformats.org/officeDocument/2006/relationships/video" Target="../media/media6.mp4"/><Relationship Id="rId5" Type="http://schemas.openxmlformats.org/officeDocument/2006/relationships/video" Target="../media/media3.mp4"/><Relationship Id="rId15" Type="http://schemas.openxmlformats.org/officeDocument/2006/relationships/notesSlide" Target="../notesSlides/notesSlide3.xml"/><Relationship Id="rId10" Type="http://schemas.microsoft.com/office/2007/relationships/media" Target="../media/media6.mp4"/><Relationship Id="rId19" Type="http://schemas.openxmlformats.org/officeDocument/2006/relationships/image" Target="../media/image13.png"/><Relationship Id="rId4" Type="http://schemas.microsoft.com/office/2007/relationships/media" Target="../media/media3.mp4"/><Relationship Id="rId9" Type="http://schemas.openxmlformats.org/officeDocument/2006/relationships/video" Target="../media/media5.mp4"/><Relationship Id="rId1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11.mp4"/><Relationship Id="rId13" Type="http://schemas.openxmlformats.org/officeDocument/2006/relationships/video" Target="../media/media13.mp4"/><Relationship Id="rId18" Type="http://schemas.openxmlformats.org/officeDocument/2006/relationships/image" Target="../media/image18.png"/><Relationship Id="rId3" Type="http://schemas.openxmlformats.org/officeDocument/2006/relationships/video" Target="../media/media8.mp4"/><Relationship Id="rId21" Type="http://schemas.openxmlformats.org/officeDocument/2006/relationships/image" Target="../media/image21.png"/><Relationship Id="rId7" Type="http://schemas.openxmlformats.org/officeDocument/2006/relationships/video" Target="../media/media10.mp4"/><Relationship Id="rId12" Type="http://schemas.microsoft.com/office/2007/relationships/media" Target="../media/media13.mp4"/><Relationship Id="rId17" Type="http://schemas.openxmlformats.org/officeDocument/2006/relationships/image" Target="../media/image17.png"/><Relationship Id="rId2" Type="http://schemas.microsoft.com/office/2007/relationships/media" Target="../media/media8.mp4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tags" Target="../tags/tag4.xml"/><Relationship Id="rId6" Type="http://schemas.microsoft.com/office/2007/relationships/media" Target="../media/media10.mp4"/><Relationship Id="rId11" Type="http://schemas.openxmlformats.org/officeDocument/2006/relationships/video" Target="../media/media12.mp4"/><Relationship Id="rId5" Type="http://schemas.openxmlformats.org/officeDocument/2006/relationships/video" Target="../media/media9.mp4"/><Relationship Id="rId15" Type="http://schemas.openxmlformats.org/officeDocument/2006/relationships/notesSlide" Target="../notesSlides/notesSlide5.xml"/><Relationship Id="rId10" Type="http://schemas.microsoft.com/office/2007/relationships/media" Target="../media/media12.mp4"/><Relationship Id="rId19" Type="http://schemas.openxmlformats.org/officeDocument/2006/relationships/image" Target="../media/image19.png"/><Relationship Id="rId4" Type="http://schemas.microsoft.com/office/2007/relationships/media" Target="../media/media9.mp4"/><Relationship Id="rId9" Type="http://schemas.openxmlformats.org/officeDocument/2006/relationships/video" Target="../media/media11.mp4"/><Relationship Id="rId1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14.mp4"/><Relationship Id="rId2" Type="http://schemas.microsoft.com/office/2007/relationships/media" Target="../media/media14.mp4"/><Relationship Id="rId1" Type="http://schemas.openxmlformats.org/officeDocument/2006/relationships/tags" Target="../tags/tag5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15.mp4"/><Relationship Id="rId2" Type="http://schemas.microsoft.com/office/2007/relationships/media" Target="../media/media15.mp4"/><Relationship Id="rId1" Type="http://schemas.openxmlformats.org/officeDocument/2006/relationships/tags" Target="../tags/tag6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1"/>
          <p:cNvSpPr/>
          <p:nvPr/>
        </p:nvSpPr>
        <p:spPr>
          <a:xfrm>
            <a:off x="0" y="-198000"/>
            <a:ext cx="9143640" cy="23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3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 Benchmark Comparison of Monocular </a:t>
            </a:r>
            <a:endParaRPr lang="en-US" sz="3200" b="1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en-US" sz="32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Visual-Inertial </a:t>
            </a:r>
            <a:r>
              <a:rPr lang="en-US" sz="3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Odometry Algorithms </a:t>
            </a:r>
            <a:endParaRPr lang="en-US" sz="3200" b="1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en-US" sz="32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for </a:t>
            </a:r>
            <a:r>
              <a:rPr lang="en-US" sz="3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Flying Robots</a:t>
            </a:r>
            <a:endParaRPr lang="en-US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" name="CustomShape 2"/>
          <p:cNvSpPr/>
          <p:nvPr/>
        </p:nvSpPr>
        <p:spPr>
          <a:xfrm>
            <a:off x="0" y="2011680"/>
            <a:ext cx="9143280" cy="69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Jeffrey Delmerico and Davide Scaramuzza</a:t>
            </a:r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5" name="Picture 54"/>
          <p:cNvPicPr/>
          <p:nvPr/>
        </p:nvPicPr>
        <p:blipFill>
          <a:blip r:embed="rId3"/>
          <a:srcRect l="24273" t="26831" r="22717" b="27996"/>
          <a:stretch/>
        </p:blipFill>
        <p:spPr>
          <a:xfrm>
            <a:off x="3243240" y="2795760"/>
            <a:ext cx="2090880" cy="1259280"/>
          </a:xfrm>
          <a:prstGeom prst="rect">
            <a:avLst/>
          </a:prstGeom>
          <a:ln>
            <a:noFill/>
          </a:ln>
        </p:spPr>
      </p:pic>
      <p:sp>
        <p:nvSpPr>
          <p:cNvPr id="116" name="CustomShape 3"/>
          <p:cNvSpPr/>
          <p:nvPr/>
        </p:nvSpPr>
        <p:spPr>
          <a:xfrm>
            <a:off x="3126960" y="3623760"/>
            <a:ext cx="3070440" cy="29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rpg.ifi.uzh.ch</a:t>
            </a:r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7" name="Picture 3"/>
          <p:cNvPicPr/>
          <p:nvPr/>
        </p:nvPicPr>
        <p:blipFill>
          <a:blip r:embed="rId4"/>
          <a:stretch/>
        </p:blipFill>
        <p:spPr>
          <a:xfrm>
            <a:off x="6493680" y="4150080"/>
            <a:ext cx="1849680" cy="577800"/>
          </a:xfrm>
          <a:prstGeom prst="rect">
            <a:avLst/>
          </a:prstGeom>
          <a:ln>
            <a:noFill/>
          </a:ln>
        </p:spPr>
      </p:pic>
      <p:sp>
        <p:nvSpPr>
          <p:cNvPr id="118" name="CustomShape 4"/>
          <p:cNvSpPr/>
          <p:nvPr/>
        </p:nvSpPr>
        <p:spPr>
          <a:xfrm>
            <a:off x="6493320" y="4689000"/>
            <a:ext cx="2469960" cy="27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Department of Informatics</a:t>
            </a:r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9" name="Picture 3"/>
          <p:cNvPicPr/>
          <p:nvPr/>
        </p:nvPicPr>
        <p:blipFill>
          <a:blip r:embed="rId4"/>
          <a:stretch/>
        </p:blipFill>
        <p:spPr>
          <a:xfrm>
            <a:off x="304920" y="4154040"/>
            <a:ext cx="1849680" cy="577800"/>
          </a:xfrm>
          <a:prstGeom prst="rect">
            <a:avLst/>
          </a:prstGeom>
          <a:ln>
            <a:noFill/>
          </a:ln>
        </p:spPr>
      </p:pic>
      <p:sp>
        <p:nvSpPr>
          <p:cNvPr id="120" name="CustomShape 5"/>
          <p:cNvSpPr/>
          <p:nvPr/>
        </p:nvSpPr>
        <p:spPr>
          <a:xfrm>
            <a:off x="309600" y="4693320"/>
            <a:ext cx="2985120" cy="27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Department of Neuroinformatics</a:t>
            </a:r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Line 6"/>
          <p:cNvSpPr/>
          <p:nvPr/>
        </p:nvSpPr>
        <p:spPr>
          <a:xfrm>
            <a:off x="2277720" y="4154040"/>
            <a:ext cx="360" cy="496080"/>
          </a:xfrm>
          <a:prstGeom prst="line">
            <a:avLst/>
          </a:prstGeom>
          <a:ln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22" name="Picture 121"/>
          <p:cNvPicPr/>
          <p:nvPr/>
        </p:nvPicPr>
        <p:blipFill>
          <a:blip r:embed="rId5"/>
          <a:stretch/>
        </p:blipFill>
        <p:spPr>
          <a:xfrm>
            <a:off x="2311560" y="4292640"/>
            <a:ext cx="1434600" cy="266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612"/>
    </mc:Choice>
    <mc:Fallback xmlns="">
      <p:transition advTm="5612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943" y="4497299"/>
            <a:ext cx="7887019" cy="434097"/>
          </a:xfrm>
        </p:spPr>
        <p:txBody>
          <a:bodyPr/>
          <a:lstStyle/>
          <a:p>
            <a:pPr marL="108360" lv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810"/>
            </a:pP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Odometric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error results show the algorithm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accuracy and 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robustness. 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36" y="118923"/>
            <a:ext cx="7555835" cy="436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12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897"/>
    </mc:Choice>
    <mc:Fallback xmlns="">
      <p:transition advTm="7897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27" y="4343893"/>
            <a:ext cx="8907780" cy="858600"/>
          </a:xfrm>
        </p:spPr>
        <p:txBody>
          <a:bodyPr/>
          <a:lstStyle/>
          <a:p>
            <a:pPr marL="108360" lv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810"/>
            </a:pP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We also measure efficiency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in terms of 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CPU, memory, and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rocessing time. 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213" y="73045"/>
            <a:ext cx="6604807" cy="14775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217" y="1550572"/>
            <a:ext cx="6604803" cy="1477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213" y="3028099"/>
            <a:ext cx="6604803" cy="147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3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944"/>
    </mc:Choice>
    <mc:Fallback xmlns="">
      <p:transition advTm="7944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464" y="4164150"/>
            <a:ext cx="8907780" cy="858600"/>
          </a:xfrm>
        </p:spPr>
        <p:txBody>
          <a:bodyPr/>
          <a:lstStyle/>
          <a:p>
            <a:pPr marL="10836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810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RMSE and resource usage give insight into the tradeoffs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between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accuracy and efficiency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.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" y="135247"/>
            <a:ext cx="9047743" cy="389401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2398897">
            <a:off x="2008872" y="2026309"/>
            <a:ext cx="974130" cy="14001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4464" y="4164150"/>
            <a:ext cx="6240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SVO+MSF:</a:t>
            </a:r>
            <a:r>
              <a:rPr lang="en-US" sz="2400" dirty="0" smtClean="0"/>
              <a:t> most efficient but least accurate.</a:t>
            </a:r>
            <a:endParaRPr lang="en-US" sz="2400" dirty="0"/>
          </a:p>
        </p:txBody>
      </p:sp>
      <p:sp>
        <p:nvSpPr>
          <p:cNvPr id="6" name="Oval 5"/>
          <p:cNvSpPr/>
          <p:nvPr/>
        </p:nvSpPr>
        <p:spPr>
          <a:xfrm>
            <a:off x="1233714" y="1553029"/>
            <a:ext cx="312057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4464" y="4164150"/>
            <a:ext cx="8907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OKVIS: </a:t>
            </a:r>
            <a:r>
              <a:rPr lang="en-US" sz="2400" dirty="0"/>
              <a:t>consistent performance across all HW platforms, but low update rate on the ODROID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8" name="Oval 7"/>
          <p:cNvSpPr/>
          <p:nvPr/>
        </p:nvSpPr>
        <p:spPr>
          <a:xfrm>
            <a:off x="7322457" y="863600"/>
            <a:ext cx="312057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4463" y="4164149"/>
            <a:ext cx="8907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MSCKF: </a:t>
            </a:r>
            <a:r>
              <a:rPr lang="en-US" sz="2400" dirty="0" smtClean="0"/>
              <a:t>successful on all sequences, but achieves lower accuracy than more modern algorithms.</a:t>
            </a:r>
            <a:endParaRPr lang="en-US" sz="2400" dirty="0"/>
          </a:p>
        </p:txBody>
      </p:sp>
      <p:sp>
        <p:nvSpPr>
          <p:cNvPr id="10" name="Oval 9"/>
          <p:cNvSpPr/>
          <p:nvPr/>
        </p:nvSpPr>
        <p:spPr>
          <a:xfrm rot="1687895">
            <a:off x="1872590" y="1157153"/>
            <a:ext cx="661657" cy="14659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24463" y="4164148"/>
            <a:ext cx="8907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ROVIO:</a:t>
            </a:r>
            <a:r>
              <a:rPr lang="en-US" sz="2400" dirty="0" smtClean="0"/>
              <a:t> tight bound on resource usage, competitive accuracy, but unable to run on Up Board due to its low clock speed.</a:t>
            </a:r>
            <a:endParaRPr lang="en-US" sz="2400" dirty="0"/>
          </a:p>
        </p:txBody>
      </p:sp>
      <p:sp>
        <p:nvSpPr>
          <p:cNvPr id="12" name="Oval 11"/>
          <p:cNvSpPr/>
          <p:nvPr/>
        </p:nvSpPr>
        <p:spPr>
          <a:xfrm>
            <a:off x="1261277" y="2206371"/>
            <a:ext cx="609600" cy="389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24463" y="4164148"/>
            <a:ext cx="8907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VINS-Mono:</a:t>
            </a:r>
            <a:r>
              <a:rPr lang="en-US" sz="2400" dirty="0" smtClean="0"/>
              <a:t> consistently robust and accurate, even more with loop closure enabled, but high resource usage.</a:t>
            </a:r>
            <a:endParaRPr lang="en-US" sz="2400" dirty="0"/>
          </a:p>
        </p:txBody>
      </p:sp>
      <p:sp>
        <p:nvSpPr>
          <p:cNvPr id="14" name="Oval 13"/>
          <p:cNvSpPr/>
          <p:nvPr/>
        </p:nvSpPr>
        <p:spPr>
          <a:xfrm rot="1159340">
            <a:off x="1066582" y="940159"/>
            <a:ext cx="283028" cy="4354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063869" y="2145291"/>
            <a:ext cx="249674" cy="4354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04775" y="4164148"/>
            <a:ext cx="9039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SVO+GTSAM: </a:t>
            </a:r>
            <a:r>
              <a:rPr lang="en-US" sz="2400" dirty="0"/>
              <a:t>high accuracy and modest resource </a:t>
            </a:r>
            <a:r>
              <a:rPr lang="en-US" sz="2400" dirty="0" smtClean="0"/>
              <a:t>use</a:t>
            </a:r>
            <a:r>
              <a:rPr lang="en-US" sz="2400" dirty="0"/>
              <a:t>, but lack of robustness due to numerical instability </a:t>
            </a:r>
            <a:r>
              <a:rPr lang="en-US" sz="2400" dirty="0" smtClean="0"/>
              <a:t>in </a:t>
            </a:r>
            <a:r>
              <a:rPr lang="en-US" sz="2400" dirty="0"/>
              <a:t>GTSAM optimization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17" name="Oval 16"/>
          <p:cNvSpPr/>
          <p:nvPr/>
        </p:nvSpPr>
        <p:spPr>
          <a:xfrm rot="21167727">
            <a:off x="878079" y="1386035"/>
            <a:ext cx="371580" cy="7845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947667" y="3208521"/>
            <a:ext cx="231572" cy="2887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857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6641"/>
    </mc:Choice>
    <mc:Fallback xmlns="">
      <p:transition advTm="66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4" grpId="1" animBg="1"/>
      <p:bldP spid="5" grpId="0"/>
      <p:bldP spid="5" grpId="1"/>
      <p:bldP spid="6" grpId="0" animBg="1"/>
      <p:bldP spid="6" grpId="1" animBg="1"/>
      <p:bldP spid="7" grpId="0"/>
      <p:bldP spid="7" grpId="1"/>
      <p:bldP spid="8" grpId="0" animBg="1"/>
      <p:bldP spid="8" grpId="1" animBg="1"/>
      <p:bldP spid="9" grpId="0"/>
      <p:bldP spid="9" grpId="1"/>
      <p:bldP spid="10" grpId="0" animBg="1"/>
      <p:bldP spid="10" grpId="1" animBg="1"/>
      <p:bldP spid="11" grpId="0"/>
      <p:bldP spid="11" grpId="1"/>
      <p:bldP spid="12" grpId="0" animBg="1"/>
      <p:bldP spid="12" grpId="1" animBg="1"/>
      <p:bldP spid="13" grpId="0"/>
      <p:bldP spid="13" grpId="1"/>
      <p:bldP spid="14" grpId="0" animBg="1"/>
      <p:bldP spid="14" grpId="1" animBg="1"/>
      <p:bldP spid="15" grpId="0" animBg="1"/>
      <p:bldP spid="15" grpId="1" animBg="1"/>
      <p:bldP spid="16" grpId="0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3"/>
          <p:cNvPicPr/>
          <p:nvPr/>
        </p:nvPicPr>
        <p:blipFill>
          <a:blip r:embed="rId2"/>
          <a:srcRect l="24272" t="26832" r="22716" b="27994"/>
          <a:stretch/>
        </p:blipFill>
        <p:spPr>
          <a:xfrm>
            <a:off x="1835640" y="833040"/>
            <a:ext cx="4786560" cy="2883240"/>
          </a:xfrm>
          <a:prstGeom prst="rect">
            <a:avLst/>
          </a:prstGeom>
          <a:ln>
            <a:noFill/>
          </a:ln>
        </p:spPr>
      </p:pic>
      <p:sp>
        <p:nvSpPr>
          <p:cNvPr id="127" name="CustomShape 1"/>
          <p:cNvSpPr/>
          <p:nvPr/>
        </p:nvSpPr>
        <p:spPr>
          <a:xfrm>
            <a:off x="2103120" y="3353040"/>
            <a:ext cx="5303160" cy="86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6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rpg.ifi.uzh.ch</a:t>
            </a:r>
            <a:endParaRPr lang="en-US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696"/>
    </mc:Choice>
    <mc:Fallback xmlns="">
      <p:transition advTm="4696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quad_state_e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577" y="324464"/>
            <a:ext cx="5950156" cy="33469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602" y="3821505"/>
            <a:ext cx="8229240" cy="858600"/>
          </a:xfrm>
        </p:spPr>
        <p:txBody>
          <a:bodyPr/>
          <a:lstStyle/>
          <a:p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Monocular visual-inertial odometry (VIO) is popular for state estimation on flying robots.</a:t>
            </a:r>
            <a:endParaRPr lang="en-US" sz="2400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362" y="1054417"/>
            <a:ext cx="2819942" cy="188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8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68"/>
    </mc:Choice>
    <mc:Fallback xmlns="">
      <p:transition advTm="6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6068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602" y="3821505"/>
            <a:ext cx="8229240" cy="858600"/>
          </a:xfrm>
        </p:spPr>
        <p:txBody>
          <a:bodyPr/>
          <a:lstStyle/>
          <a:p>
            <a:r>
              <a:rPr lang="en" sz="24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But due to power and weight constraints, flying robots must carry single-board computers with limited computational power.</a:t>
            </a:r>
            <a:endParaRPr lang="en-US" sz="24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037" y="946527"/>
            <a:ext cx="2580805" cy="21859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724" y="938141"/>
            <a:ext cx="2925151" cy="22026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59" y="929757"/>
            <a:ext cx="2209803" cy="22026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61190" y="3292302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Intel NUC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725237" y="3292302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Odroid</a:t>
            </a:r>
            <a:r>
              <a:rPr lang="en-US" dirty="0" smtClean="0"/>
              <a:t> XU4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92793" y="3292302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 Board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23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778"/>
    </mc:Choice>
    <mc:Fallback xmlns="">
      <p:transition advTm="777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07" y="4286273"/>
            <a:ext cx="8229240" cy="438979"/>
          </a:xfrm>
        </p:spPr>
        <p:txBody>
          <a:bodyPr/>
          <a:lstStyle/>
          <a:p>
            <a:pPr marL="108361" lv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810"/>
            </a:pP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There are many open source or publicly available VIO algorithms</a:t>
            </a:r>
            <a:endParaRPr lang="en-US" sz="24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71699" y="3791157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OKVIS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27054" y="1764335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ROVIO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97982" y="3785001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VINS-Mono</a:t>
            </a:r>
            <a:endParaRPr lang="en-US" dirty="0"/>
          </a:p>
        </p:txBody>
      </p:sp>
      <p:pic>
        <p:nvPicPr>
          <p:cNvPr id="6" name="okvi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5757" y="2172948"/>
            <a:ext cx="2878813" cy="1619331"/>
          </a:xfrm>
          <a:prstGeom prst="rect">
            <a:avLst/>
          </a:prstGeom>
        </p:spPr>
      </p:pic>
      <p:pic>
        <p:nvPicPr>
          <p:cNvPr id="11" name="rovio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158696" y="159668"/>
            <a:ext cx="2865176" cy="1611661"/>
          </a:xfrm>
          <a:prstGeom prst="rect">
            <a:avLst/>
          </a:prstGeom>
        </p:spPr>
      </p:pic>
      <p:pic>
        <p:nvPicPr>
          <p:cNvPr id="12" name="vinsmono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153699" y="2172950"/>
            <a:ext cx="2865867" cy="1612051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76227" y="4356834"/>
            <a:ext cx="8725145" cy="642582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8361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810"/>
            </a:pP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but it’s not clear how well these algorithms perform for state estimation with the resource constraints of embedded computers.</a:t>
            </a:r>
            <a:endParaRPr lang="en-US" sz="24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14" name="state_estimation">
            <a:hlinkClick r:id="" action="ppaction://media"/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158694" y="2172949"/>
            <a:ext cx="2865178" cy="1611662"/>
          </a:xfrm>
          <a:prstGeom prst="rect">
            <a:avLst/>
          </a:prstGeom>
        </p:spPr>
      </p:pic>
      <p:pic>
        <p:nvPicPr>
          <p:cNvPr id="3" name="svomsf">
            <a:hlinkClick r:id="" action="ppaction://media"/>
          </p:cNvPr>
          <p:cNvPicPr>
            <a:picLocks noChangeAspect="1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51809" y="154267"/>
            <a:ext cx="2862761" cy="1610304"/>
          </a:xfrm>
          <a:prstGeom prst="rect">
            <a:avLst/>
          </a:prstGeom>
        </p:spPr>
      </p:pic>
      <p:pic>
        <p:nvPicPr>
          <p:cNvPr id="4" name="msckf">
            <a:hlinkClick r:id="" action="ppaction://media"/>
          </p:cNvPr>
          <p:cNvPicPr>
            <a:picLocks noChangeAspect="1"/>
          </p:cNvPicPr>
          <p:nvPr>
            <a:vide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153700" y="154267"/>
            <a:ext cx="2865866" cy="161204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777598" y="3780466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SVO+GTSAM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73757" y="1768336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SVO+MSF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090343" y="176988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MSCKF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259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767"/>
    </mc:Choice>
    <mc:Fallback xmlns="">
      <p:transition advTm="13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3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mute="1">
                <p:cTn id="3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 mute="1">
                <p:cTn id="49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 mute="1">
                <p:cTn id="5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5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  <p:extLst mod="1">
    <p:ext uri="{E180D4A7-C9FB-4DFB-919C-405C955672EB}">
      <p14:showEvtLst xmlns:p14="http://schemas.microsoft.com/office/powerpoint/2010/main">
        <p14:playEvt time="0" objId="6"/>
        <p14:playEvt time="0" objId="11"/>
        <p14:playEvt time="0" objId="12"/>
        <p14:playEvt time="0" objId="14"/>
        <p14:playEvt time="0" objId="3"/>
        <p14:playEvt time="0" objId="4"/>
        <p14:stopEvt time="13767" objId="6"/>
        <p14:stopEvt time="13767" objId="11"/>
        <p14:stopEvt time="13767" objId="12"/>
        <p14:stopEvt time="13767" objId="14"/>
        <p14:stopEvt time="13767" objId="3"/>
        <p14:stopEvt time="13767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0590" y="741375"/>
            <a:ext cx="83674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We address the question:</a:t>
            </a:r>
            <a:br>
              <a:rPr lang="en-US" sz="2400" dirty="0">
                <a:solidFill>
                  <a:prstClr val="black"/>
                </a:solidFill>
              </a:rPr>
            </a:br>
            <a:r>
              <a:rPr lang="en-US" sz="2400" b="1" dirty="0">
                <a:solidFill>
                  <a:prstClr val="black"/>
                </a:solidFill>
              </a:rPr>
              <a:t>Given limited computational resources, what is the best VIO algorithm for flying robot state estimation?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00602" y="2236800"/>
            <a:ext cx="30874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In terms of: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Accuracy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CPU Usage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Memory Utilization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Processing Time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868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450"/>
    </mc:Choice>
    <mc:Fallback xmlns="">
      <p:transition advTm="1345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4563" y="3987605"/>
            <a:ext cx="9078886" cy="461667"/>
            <a:chOff x="152200" y="4782176"/>
            <a:chExt cx="9078886" cy="461667"/>
          </a:xfrm>
        </p:grpSpPr>
        <p:sp>
          <p:nvSpPr>
            <p:cNvPr id="15" name="TextBox 14"/>
            <p:cNvSpPr txBox="1"/>
            <p:nvPr/>
          </p:nvSpPr>
          <p:spPr>
            <a:xfrm>
              <a:off x="152200" y="4782178"/>
              <a:ext cx="36137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" sz="24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These algorithms </a:t>
              </a:r>
              <a:r>
                <a:rPr lang="en" sz="2400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include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06600" y="4782177"/>
              <a:ext cx="23442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" sz="2400" dirty="0" smtClean="0">
                  <a:solidFill>
                    <a:srgbClr val="FF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loosely-coupled</a:t>
              </a:r>
              <a:endPara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838848" y="4782176"/>
              <a:ext cx="33922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a</a:t>
              </a:r>
              <a:r>
                <a:rPr lang="en" sz="2400" dirty="0" smtClean="0"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nd </a:t>
              </a:r>
              <a:r>
                <a:rPr lang="en" sz="2400" dirty="0" smtClean="0">
                  <a:solidFill>
                    <a:srgbClr val="00B05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tightly-coupled </a:t>
              </a:r>
              <a:r>
                <a:rPr lang="en" sz="2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rPr>
                <a:t>VIO</a:t>
              </a:r>
              <a:endPara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4563" y="4359319"/>
            <a:ext cx="7973612" cy="461666"/>
            <a:chOff x="152201" y="5115082"/>
            <a:chExt cx="7973612" cy="461666"/>
          </a:xfrm>
        </p:grpSpPr>
        <p:sp>
          <p:nvSpPr>
            <p:cNvPr id="18" name="TextBox 17"/>
            <p:cNvSpPr txBox="1"/>
            <p:nvPr/>
          </p:nvSpPr>
          <p:spPr>
            <a:xfrm>
              <a:off x="152201" y="5115083"/>
              <a:ext cx="1575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" sz="24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rPr>
                <a:t>as well as 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595764" y="5115082"/>
              <a:ext cx="12728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rPr>
                <a:t>filtering-</a:t>
              </a:r>
              <a:endPara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11301" y="5115082"/>
              <a:ext cx="53145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rPr>
                <a:t>and </a:t>
              </a:r>
              <a:r>
                <a:rPr lang="en-US" sz="2400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rPr>
                <a:t>optimization-based</a:t>
              </a:r>
              <a:r>
                <a:rPr lang="en-US" sz="24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rPr>
                <a:t> approaches.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74786" y="3650640"/>
            <a:ext cx="86784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" sz="240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To answer it, we tested all of the publicly available VIO algorithms on the single board computers that are typically found on flying robots.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11792" y="170552"/>
            <a:ext cx="8192006" cy="3262432"/>
            <a:chOff x="611792" y="170552"/>
            <a:chExt cx="8192006" cy="3262432"/>
          </a:xfrm>
        </p:grpSpPr>
        <p:sp>
          <p:nvSpPr>
            <p:cNvPr id="11" name="TextBox 10"/>
            <p:cNvSpPr txBox="1"/>
            <p:nvPr/>
          </p:nvSpPr>
          <p:spPr>
            <a:xfrm>
              <a:off x="5137410" y="755328"/>
              <a:ext cx="3666388" cy="2677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smtClean="0"/>
                <a:t>i7 Laptop (Reference)</a:t>
              </a:r>
              <a:endParaRPr lang="en-US" sz="2800" dirty="0"/>
            </a:p>
            <a:p>
              <a:pPr>
                <a:lnSpc>
                  <a:spcPct val="150000"/>
                </a:lnSpc>
              </a:pPr>
              <a:r>
                <a:rPr lang="en-US" sz="2800" dirty="0" smtClean="0"/>
                <a:t>Intel NUC</a:t>
              </a:r>
              <a:endParaRPr lang="en-US" sz="2800" dirty="0"/>
            </a:p>
            <a:p>
              <a:pPr>
                <a:lnSpc>
                  <a:spcPct val="150000"/>
                </a:lnSpc>
              </a:pPr>
              <a:r>
                <a:rPr lang="en-US" sz="2800" dirty="0" smtClean="0"/>
                <a:t>Up Board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 err="1"/>
                <a:t>Odroid</a:t>
              </a:r>
              <a:r>
                <a:rPr lang="en-US" sz="2800" dirty="0"/>
                <a:t> </a:t>
              </a:r>
              <a:r>
                <a:rPr lang="en-US" sz="2800" dirty="0" smtClean="0"/>
                <a:t>XU4</a:t>
              </a:r>
              <a:endParaRPr lang="en-US" sz="28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11792" y="755328"/>
              <a:ext cx="2427268" cy="2677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SVO+MSF</a:t>
              </a:r>
            </a:p>
            <a:p>
              <a:r>
                <a:rPr lang="en-US" sz="2800" dirty="0" smtClean="0"/>
                <a:t>MSCKF</a:t>
              </a:r>
            </a:p>
            <a:p>
              <a:r>
                <a:rPr lang="en-US" sz="2800" dirty="0"/>
                <a:t>ROVIO</a:t>
              </a:r>
              <a:endParaRPr lang="en-US" sz="2800" dirty="0" smtClean="0"/>
            </a:p>
            <a:p>
              <a:r>
                <a:rPr lang="en-US" sz="2800" dirty="0" smtClean="0"/>
                <a:t>OKVIS</a:t>
              </a:r>
            </a:p>
            <a:p>
              <a:r>
                <a:rPr lang="en-US" sz="2800" dirty="0" smtClean="0"/>
                <a:t>VINS-Mono</a:t>
              </a:r>
            </a:p>
            <a:p>
              <a:r>
                <a:rPr lang="en-US" sz="2800" dirty="0" smtClean="0"/>
                <a:t>SVO+GTSAM</a:t>
              </a:r>
              <a:endParaRPr lang="en-US" sz="2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11792" y="170552"/>
              <a:ext cx="315419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VIO Algorithms</a:t>
              </a:r>
              <a:endParaRPr lang="en-US" sz="32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137410" y="175391"/>
              <a:ext cx="28745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HW Platforms</a:t>
              </a:r>
              <a:endParaRPr lang="en-US" sz="3200" b="1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06056" y="820057"/>
            <a:ext cx="2547933" cy="2543423"/>
            <a:chOff x="606056" y="820057"/>
            <a:chExt cx="2547933" cy="2543423"/>
          </a:xfrm>
        </p:grpSpPr>
        <p:sp>
          <p:nvSpPr>
            <p:cNvPr id="31" name="Rounded Rectangle 30"/>
            <p:cNvSpPr/>
            <p:nvPr/>
          </p:nvSpPr>
          <p:spPr>
            <a:xfrm>
              <a:off x="608924" y="820057"/>
              <a:ext cx="2545065" cy="396933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606057" y="1249355"/>
              <a:ext cx="2545065" cy="396933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606056" y="1678653"/>
              <a:ext cx="2545065" cy="396933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606056" y="2107951"/>
              <a:ext cx="2545065" cy="396933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606056" y="2537249"/>
              <a:ext cx="2545065" cy="396933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606056" y="2966547"/>
              <a:ext cx="2545065" cy="396933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06056" y="820056"/>
            <a:ext cx="2545065" cy="2543424"/>
            <a:chOff x="606056" y="820056"/>
            <a:chExt cx="2545065" cy="2543424"/>
          </a:xfrm>
        </p:grpSpPr>
        <p:sp>
          <p:nvSpPr>
            <p:cNvPr id="37" name="Rounded Rectangle 36"/>
            <p:cNvSpPr/>
            <p:nvPr/>
          </p:nvSpPr>
          <p:spPr>
            <a:xfrm>
              <a:off x="606056" y="820056"/>
              <a:ext cx="2545065" cy="396934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606057" y="1244591"/>
              <a:ext cx="2545064" cy="401697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606057" y="1673889"/>
              <a:ext cx="2545064" cy="401697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606057" y="2103187"/>
              <a:ext cx="2545064" cy="401697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606057" y="2532485"/>
              <a:ext cx="2545064" cy="401697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606057" y="2961783"/>
              <a:ext cx="2545064" cy="401697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4134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616"/>
    </mc:Choice>
    <mc:Fallback xmlns="">
      <p:transition advTm="19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31" y="4087256"/>
            <a:ext cx="8907780" cy="858600"/>
          </a:xfrm>
        </p:spPr>
        <p:txBody>
          <a:bodyPr/>
          <a:lstStyle/>
          <a:p>
            <a:pPr marL="108360" lv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810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 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ran each algorithm on the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 sequences in the EuRoC 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MAV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dataset.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MH_0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93650" y="156166"/>
            <a:ext cx="2865120" cy="1828800"/>
          </a:xfrm>
          <a:prstGeom prst="rect">
            <a:avLst/>
          </a:prstGeom>
        </p:spPr>
      </p:pic>
      <p:pic>
        <p:nvPicPr>
          <p:cNvPr id="14" name="MH_05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93650" y="1984966"/>
            <a:ext cx="2865120" cy="1828800"/>
          </a:xfrm>
          <a:prstGeom prst="rect">
            <a:avLst/>
          </a:prstGeom>
        </p:spPr>
      </p:pic>
      <p:pic>
        <p:nvPicPr>
          <p:cNvPr id="15" name="V1_01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168898" y="153740"/>
            <a:ext cx="2865120" cy="1828800"/>
          </a:xfrm>
          <a:prstGeom prst="rect">
            <a:avLst/>
          </a:prstGeom>
        </p:spPr>
      </p:pic>
      <p:pic>
        <p:nvPicPr>
          <p:cNvPr id="16" name="V1_03">
            <a:hlinkClick r:id="" action="ppaction://media"/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168898" y="1984966"/>
            <a:ext cx="2865120" cy="1828800"/>
          </a:xfrm>
          <a:prstGeom prst="rect">
            <a:avLst/>
          </a:prstGeom>
        </p:spPr>
      </p:pic>
      <p:pic>
        <p:nvPicPr>
          <p:cNvPr id="17" name="V2_01">
            <a:hlinkClick r:id="" action="ppaction://media"/>
          </p:cNvPr>
          <p:cNvPicPr>
            <a:picLocks noChangeAspect="1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144146" y="153740"/>
            <a:ext cx="2865120" cy="1828800"/>
          </a:xfrm>
          <a:prstGeom prst="rect">
            <a:avLst/>
          </a:prstGeom>
        </p:spPr>
      </p:pic>
      <p:pic>
        <p:nvPicPr>
          <p:cNvPr id="18" name="V2_03">
            <a:hlinkClick r:id="" action="ppaction://media"/>
          </p:cNvPr>
          <p:cNvPicPr>
            <a:picLocks noChangeAspect="1"/>
          </p:cNvPicPr>
          <p:nvPr>
            <a:vide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144146" y="1984966"/>
            <a:ext cx="2865120" cy="1828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739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526"/>
    </mc:Choice>
    <mc:Fallback xmlns="">
      <p:transition advTm="11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9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9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94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9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94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94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14"/>
        <p14:playEvt time="1" objId="7"/>
        <p14:playEvt time="2017" objId="15"/>
        <p14:playEvt time="2017" objId="16"/>
        <p14:playEvt time="4002" objId="17"/>
        <p14:playEvt time="4003" objId="18"/>
        <p14:stopEvt time="11526" objId="14"/>
        <p14:stopEvt time="11526" objId="7"/>
        <p14:stopEvt time="11526" objId="15"/>
        <p14:stopEvt time="11526" objId="16"/>
        <p14:stopEvt time="11526" objId="17"/>
        <p14:stopEvt time="11526" objId="18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mse_anim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9706" y="236219"/>
            <a:ext cx="6977029" cy="39245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29" y="3953906"/>
            <a:ext cx="8907780" cy="820024"/>
          </a:xfrm>
        </p:spPr>
        <p:txBody>
          <a:bodyPr/>
          <a:lstStyle/>
          <a:p>
            <a:pPr marL="108360" lv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810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We evaluated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accuracy in pose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estimation with two metrics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: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4329" y="4160799"/>
            <a:ext cx="8907781" cy="746482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836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810"/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Root-Mean-Square Error (RMSE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):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align full estimated trajectory with ground truth; compute RMSE over all poses. 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30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066"/>
    </mc:Choice>
    <mc:Fallback xmlns="">
      <p:transition advTm="15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  <p:extLst mod="1">
    <p:ext uri="{E180D4A7-C9FB-4DFB-919C-405C955672EB}">
      <p14:showEvtLst xmlns:p14="http://schemas.microsoft.com/office/powerpoint/2010/main">
        <p14:playEvt time="4211" objId="3"/>
        <p14:stopEvt time="15066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dometric_error_anim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9387" y="74295"/>
            <a:ext cx="6776722" cy="381190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76201" y="3886200"/>
            <a:ext cx="8924924" cy="1142999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836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810"/>
            </a:pP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</a:t>
            </a:r>
            <a:r>
              <a:rPr 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dometric</a:t>
            </a: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Error: 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compile error statistics over all sub-trajectories of a given length by aligning the first pose of each one with its corresponding ground truth pose, and measuring the drift at the last pose in the sub-trajectory.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294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733"/>
    </mc:Choice>
    <mc:Fallback xmlns="">
      <p:transition advTm="19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017" objId="4"/>
        <p14:stopEvt time="19733" objId="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4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0.5|19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7.5|8.5|9.5|11.5|8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738</TotalTime>
  <Words>417</Words>
  <Application>Microsoft Office PowerPoint</Application>
  <PresentationFormat>On-screen Show (16:9)</PresentationFormat>
  <Paragraphs>69</Paragraphs>
  <Slides>13</Slides>
  <Notes>10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DejaVu Sans</vt:lpstr>
      <vt:lpstr>Symbol</vt:lpstr>
      <vt:lpstr>Times New Roman</vt:lpstr>
      <vt:lpstr>Wingdings</vt:lpstr>
      <vt:lpstr>Office Theme</vt:lpstr>
      <vt:lpstr>Office Theme</vt:lpstr>
      <vt:lpstr>PowerPoint Presentation</vt:lpstr>
      <vt:lpstr>Monocular visual-inertial odometry (VIO) is popular for state estimation on flying robots.</vt:lpstr>
      <vt:lpstr>But due to power and weight constraints, flying robots must carry single-board computers with limited computational power.</vt:lpstr>
      <vt:lpstr>There are many open source or publicly available VIO algorithms</vt:lpstr>
      <vt:lpstr>PowerPoint Presentation</vt:lpstr>
      <vt:lpstr>PowerPoint Presentation</vt:lpstr>
      <vt:lpstr>We ran each algorithm on the 11 sequences in the EuRoC MAV dataset.</vt:lpstr>
      <vt:lpstr>We evaluated accuracy in pose estimation with two metrics:</vt:lpstr>
      <vt:lpstr>PowerPoint Presentation</vt:lpstr>
      <vt:lpstr>Odometric error results show the algorithm accuracy and robustness. </vt:lpstr>
      <vt:lpstr>We also measure efficiency in terms of CPU, memory, and processing time. </vt:lpstr>
      <vt:lpstr>RMSE and resource usage give insight into the tradeoffs between accuracy and efficiency.</vt:lpstr>
      <vt:lpstr>PowerPoint Presentation</vt:lpstr>
    </vt:vector>
  </TitlesOfParts>
  <Company>ETH Zürich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Air-Ground Localization and Map Augmentation Using Monocular Dense Reconstruction</dc:title>
  <dc:subject/>
  <dc:creator>Elias Müggler</dc:creator>
  <dc:description/>
  <cp:lastModifiedBy>Jeff</cp:lastModifiedBy>
  <cp:revision>139</cp:revision>
  <dcterms:created xsi:type="dcterms:W3CDTF">2013-09-23T20:24:52Z</dcterms:created>
  <dcterms:modified xsi:type="dcterms:W3CDTF">2018-03-08T11:16:09Z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ETH Zürich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1</vt:i4>
  </property>
  <property fmtid="{D5CDD505-2E9C-101B-9397-08002B2CF9AE}" pid="9" name="PresentationFormat">
    <vt:lpwstr>On-screen Show (16:9)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2</vt:i4>
  </property>
</Properties>
</file>