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9"/>
  </p:notesMasterIdLst>
  <p:sldIdLst>
    <p:sldId id="308" r:id="rId2"/>
    <p:sldId id="760" r:id="rId3"/>
    <p:sldId id="761" r:id="rId4"/>
    <p:sldId id="781" r:id="rId5"/>
    <p:sldId id="782" r:id="rId6"/>
    <p:sldId id="755" r:id="rId7"/>
    <p:sldId id="745" r:id="rId8"/>
    <p:sldId id="756" r:id="rId9"/>
    <p:sldId id="791" r:id="rId10"/>
    <p:sldId id="783" r:id="rId11"/>
    <p:sldId id="784" r:id="rId12"/>
    <p:sldId id="785" r:id="rId13"/>
    <p:sldId id="786" r:id="rId14"/>
    <p:sldId id="787" r:id="rId15"/>
    <p:sldId id="788" r:id="rId16"/>
    <p:sldId id="789" r:id="rId17"/>
    <p:sldId id="79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65B3"/>
    <a:srgbClr val="2A6AB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9" autoAdjust="0"/>
    <p:restoredTop sz="92619" autoAdjust="0"/>
  </p:normalViewPr>
  <p:slideViewPr>
    <p:cSldViewPr>
      <p:cViewPr varScale="1">
        <p:scale>
          <a:sx n="119" d="100"/>
          <a:sy n="119" d="100"/>
        </p:scale>
        <p:origin x="7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F178986-AD32-48A4-9489-51967637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33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78986-AD32-48A4-9489-5196763766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78986-AD32-48A4-9489-5196763766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Fig. 2: Feature detection and tracking. (a) Frame with centers of detected features (green crosses). (b) Edge map (black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white) and square patches defining the features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i.e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model point sets, in red) (b)-(c) Zoomed views of the data point sets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(i.e., events; blue circles) and model point sets (red stars) of the features, shortly after initialization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78986-AD32-48A4-9489-5196763766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0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feature tracker, with the model point set (in red),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data point set (in blue). Same color notation as in Figs. 2c-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2d. The black square represents the patch around the model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point set. (a) Before registration: the current event (in green)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updates the data point set and is used for registration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point sets. (b) After registration: the events marked in yellow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are classified as outliers, and the registration parameters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updated, aligning the model and data point 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78986-AD32-48A4-9489-5196763766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9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178986-AD32-48A4-9489-5196763766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9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64332"/>
          </a:xfrm>
          <a:prstGeom prst="rect">
            <a:avLst/>
          </a:prstGeo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8836025" cy="538085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Tx/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1520" y="6541603"/>
            <a:ext cx="25896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sz="1400" dirty="0" smtClean="0">
                <a:solidFill>
                  <a:srgbClr val="A6A6A6"/>
                </a:solidFill>
                <a:latin typeface="Arial" charset="0"/>
              </a:rPr>
              <a:t>Elias </a:t>
            </a:r>
            <a:r>
              <a:rPr lang="de-CH" sz="1400" dirty="0" err="1" smtClean="0">
                <a:solidFill>
                  <a:srgbClr val="A6A6A6"/>
                </a:solidFill>
                <a:latin typeface="Arial" charset="0"/>
              </a:rPr>
              <a:t>Mueggler</a:t>
            </a:r>
            <a:r>
              <a:rPr lang="de-CH" sz="1400" dirty="0" smtClean="0">
                <a:solidFill>
                  <a:srgbClr val="A6A6A6"/>
                </a:solidFill>
                <a:latin typeface="Arial" charset="0"/>
              </a:rPr>
              <a:t> – rpg.ifi.uzh.ch</a:t>
            </a:r>
          </a:p>
        </p:txBody>
      </p:sp>
    </p:spTree>
    <p:extLst>
      <p:ext uri="{BB962C8B-B14F-4D97-AF65-F5344CB8AC3E}">
        <p14:creationId xmlns:p14="http://schemas.microsoft.com/office/powerpoint/2010/main" val="126769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00336"/>
          </a:xfrm>
          <a:prstGeom prst="rect">
            <a:avLst/>
          </a:prstGeo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8836025" cy="538085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Tx/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51520" y="6541603"/>
            <a:ext cx="25896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sz="1400" dirty="0" smtClean="0">
                <a:solidFill>
                  <a:srgbClr val="A6A6A6"/>
                </a:solidFill>
                <a:latin typeface="Arial" charset="0"/>
              </a:rPr>
              <a:t>Elias </a:t>
            </a:r>
            <a:r>
              <a:rPr lang="de-CH" sz="1400" dirty="0" err="1" smtClean="0">
                <a:solidFill>
                  <a:srgbClr val="A6A6A6"/>
                </a:solidFill>
                <a:latin typeface="Arial" charset="0"/>
              </a:rPr>
              <a:t>Mueggler</a:t>
            </a:r>
            <a:r>
              <a:rPr lang="de-CH" sz="1400" dirty="0" smtClean="0">
                <a:solidFill>
                  <a:srgbClr val="A6A6A6"/>
                </a:solidFill>
                <a:latin typeface="Arial" charset="0"/>
              </a:rPr>
              <a:t> – rpg.ifi.uzh.ch</a:t>
            </a:r>
          </a:p>
        </p:txBody>
      </p:sp>
    </p:spTree>
    <p:extLst>
      <p:ext uri="{BB962C8B-B14F-4D97-AF65-F5344CB8AC3E}">
        <p14:creationId xmlns:p14="http://schemas.microsoft.com/office/powerpoint/2010/main" val="412984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6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4000"/>
        </a:lnSpc>
        <a:spcBef>
          <a:spcPts val="800"/>
        </a:spcBef>
        <a:spcAft>
          <a:spcPct val="0"/>
        </a:spcAft>
        <a:buClr>
          <a:srgbClr val="2A6AB3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200"/>
        </a:lnSpc>
        <a:spcBef>
          <a:spcPts val="4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Times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eliasm\Dropbox\Qualcomm\videos\iros16.mp4" TargetMode="External"/><Relationship Id="rId1" Type="http://schemas.microsoft.com/office/2007/relationships/media" Target="file:///C:\Users\eliasm\Dropbox\Qualcomm\videos\iros16.mp4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http://ase2012.paluno.uni-due.de/wp-content/uploads/2012/05/uzh_ifi_logo_e_pos_align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3"/>
          <a:stretch/>
        </p:blipFill>
        <p:spPr bwMode="auto">
          <a:xfrm>
            <a:off x="6120172" y="116634"/>
            <a:ext cx="2871983" cy="1051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08" y="1484784"/>
            <a:ext cx="91440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800" b="0">
                <a:solidFill>
                  <a:schemeClr val="tx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5pPr>
            <a:lvl6pPr marL="4572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6pPr>
            <a:lvl7pPr marL="9144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7pPr>
            <a:lvl8pPr marL="13716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8pPr>
            <a:lvl9pPr marL="18288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000" kern="0" dirty="0">
                <a:latin typeface="Calibri" panose="020F0502020204030204" pitchFamily="34" charset="0"/>
                <a:cs typeface="Helvetica" pitchFamily="34" charset="0"/>
              </a:rPr>
              <a:t>Feature Detection and Tracking with the</a:t>
            </a:r>
          </a:p>
          <a:p>
            <a:pPr algn="ctr" eaLnBrk="1" hangingPunct="1"/>
            <a:r>
              <a:rPr lang="en-US" sz="3000" kern="0" dirty="0">
                <a:latin typeface="Calibri" panose="020F0502020204030204" pitchFamily="34" charset="0"/>
                <a:cs typeface="Helvetica" pitchFamily="34" charset="0"/>
              </a:rPr>
              <a:t>Dynamic and Active-pixel Vision Sensor (DAVIS</a:t>
            </a:r>
            <a:r>
              <a:rPr lang="en-US" sz="3000" kern="0" dirty="0" smtClean="0">
                <a:latin typeface="Calibri" panose="020F0502020204030204" pitchFamily="34" charset="0"/>
                <a:cs typeface="Helvetica" pitchFamily="34" charset="0"/>
              </a:rPr>
              <a:t>)</a:t>
            </a:r>
          </a:p>
          <a:p>
            <a:pPr algn="ctr" eaLnBrk="1" hangingPunct="1"/>
            <a:endParaRPr lang="en-US" sz="2400" kern="0" dirty="0" smtClean="0">
              <a:latin typeface="Calibri" panose="020F0502020204030204" pitchFamily="34" charset="0"/>
              <a:cs typeface="Helvetica" pitchFamily="34" charset="0"/>
            </a:endParaRPr>
          </a:p>
          <a:p>
            <a:pPr algn="ctr" eaLnBrk="1" hangingPunct="1"/>
            <a:r>
              <a:rPr lang="en-US" sz="2400" kern="0" dirty="0" smtClean="0">
                <a:latin typeface="Calibri" panose="020F0502020204030204" pitchFamily="34" charset="0"/>
                <a:cs typeface="Helvetica" pitchFamily="34" charset="0"/>
              </a:rPr>
              <a:t>David </a:t>
            </a:r>
            <a:r>
              <a:rPr lang="en-US" sz="2400" kern="0" dirty="0" err="1">
                <a:latin typeface="Calibri" panose="020F0502020204030204" pitchFamily="34" charset="0"/>
                <a:cs typeface="Helvetica" pitchFamily="34" charset="0"/>
              </a:rPr>
              <a:t>Tedaldi</a:t>
            </a:r>
            <a:r>
              <a:rPr lang="en-US" sz="2400" kern="0" dirty="0">
                <a:latin typeface="Calibri" panose="020F0502020204030204" pitchFamily="34" charset="0"/>
                <a:cs typeface="Helvetica" pitchFamily="34" charset="0"/>
              </a:rPr>
              <a:t>, Guillermo </a:t>
            </a:r>
            <a:r>
              <a:rPr lang="en-US" sz="2400" kern="0" dirty="0" err="1">
                <a:latin typeface="Calibri" panose="020F0502020204030204" pitchFamily="34" charset="0"/>
                <a:cs typeface="Helvetica" pitchFamily="34" charset="0"/>
              </a:rPr>
              <a:t>Gallego</a:t>
            </a:r>
            <a:r>
              <a:rPr lang="en-US" sz="2400" kern="0" dirty="0">
                <a:latin typeface="Calibri" panose="020F0502020204030204" pitchFamily="34" charset="0"/>
                <a:cs typeface="Helvetica" pitchFamily="34" charset="0"/>
              </a:rPr>
              <a:t>, </a:t>
            </a:r>
            <a:endParaRPr lang="en-US" sz="2400" kern="0" dirty="0" smtClean="0">
              <a:latin typeface="Calibri" panose="020F0502020204030204" pitchFamily="34" charset="0"/>
              <a:cs typeface="Helvetica" pitchFamily="34" charset="0"/>
            </a:endParaRPr>
          </a:p>
          <a:p>
            <a:pPr algn="ctr" eaLnBrk="1" hangingPunct="1"/>
            <a:r>
              <a:rPr lang="en-US" sz="2400" u="sng" kern="0" dirty="0" smtClean="0">
                <a:latin typeface="Calibri" panose="020F0502020204030204" pitchFamily="34" charset="0"/>
                <a:cs typeface="Helvetica" pitchFamily="34" charset="0"/>
              </a:rPr>
              <a:t>Elias </a:t>
            </a:r>
            <a:r>
              <a:rPr lang="en-US" sz="2400" u="sng" kern="0" dirty="0" err="1">
                <a:latin typeface="Calibri" panose="020F0502020204030204" pitchFamily="34" charset="0"/>
                <a:cs typeface="Helvetica" pitchFamily="34" charset="0"/>
              </a:rPr>
              <a:t>Mueggler</a:t>
            </a:r>
            <a:r>
              <a:rPr lang="en-US" sz="2400" kern="0" dirty="0">
                <a:latin typeface="Calibri" panose="020F0502020204030204" pitchFamily="34" charset="0"/>
                <a:cs typeface="Helvetica" pitchFamily="34" charset="0"/>
              </a:rPr>
              <a:t> and Davide Scaramuzza</a:t>
            </a:r>
            <a:endParaRPr lang="en-US" sz="2400" kern="0" dirty="0" smtClean="0">
              <a:latin typeface="Calibri" panose="020F0502020204030204" pitchFamily="34" charset="0"/>
              <a:cs typeface="Helvetic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3176"/>
            <a:ext cx="2268252" cy="131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57092"/>
            <a:ext cx="3453288" cy="23038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Detection and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Feature Extraction from Frames</a:t>
            </a:r>
          </a:p>
          <a:p>
            <a:pPr marL="857250" lvl="1" indent="-457200"/>
            <a:r>
              <a:rPr lang="en-US" dirty="0" smtClean="0"/>
              <a:t>(Harris) corner detection</a:t>
            </a:r>
          </a:p>
          <a:p>
            <a:pPr marL="857250" lvl="1" indent="-457200"/>
            <a:r>
              <a:rPr lang="en-US" dirty="0" smtClean="0"/>
              <a:t>(Canny) edge detection</a:t>
            </a:r>
          </a:p>
          <a:p>
            <a:pPr marL="857250" lvl="1" indent="-457200"/>
            <a:r>
              <a:rPr lang="en-US" dirty="0" smtClean="0"/>
              <a:t>Yields “model point sets”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Feature Tracking from the Event Stream</a:t>
            </a:r>
          </a:p>
          <a:p>
            <a:pPr marL="857250" lvl="1" indent="-457200"/>
            <a:r>
              <a:rPr lang="en-US" dirty="0" smtClean="0"/>
              <a:t>Assignment of events yields “data point sets”</a:t>
            </a:r>
          </a:p>
          <a:p>
            <a:pPr marL="857250" lvl="1" indent="-457200"/>
            <a:r>
              <a:rPr lang="en-US" dirty="0" smtClean="0"/>
              <a:t>Registration using Iterative Closest Points (ICP)</a:t>
            </a:r>
          </a:p>
          <a:p>
            <a:pPr marL="857250" lvl="1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</a:t>
            </a:r>
            <a:r>
              <a:rPr lang="en-US" dirty="0"/>
              <a:t>Extraction from Frames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0708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9" y="4149080"/>
            <a:ext cx="3060317" cy="229841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5400000">
            <a:off x="287524" y="3365866"/>
            <a:ext cx="792088" cy="504056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7" y="4293096"/>
            <a:ext cx="3054378" cy="2279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6164" y="3182941"/>
            <a:ext cx="1378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Corner 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detection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563888" y="5841268"/>
            <a:ext cx="1944216" cy="504056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5015" y="4977172"/>
            <a:ext cx="2116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Edge detection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around corners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00708"/>
            <a:ext cx="3852405" cy="28755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516216" y="4689140"/>
            <a:ext cx="900100" cy="612068"/>
          </a:xfrm>
          <a:prstGeom prst="rect">
            <a:avLst/>
          </a:prstGeom>
          <a:solidFill>
            <a:srgbClr val="FFFFFF">
              <a:alpha val="38824"/>
            </a:srgbClr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H="1" flipV="1">
            <a:off x="4932040" y="3676213"/>
            <a:ext cx="1584176" cy="10129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7416316" y="3676213"/>
            <a:ext cx="1368129" cy="10129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5508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98364"/>
            <a:ext cx="3048000" cy="2291114"/>
          </a:xfr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Tracking from the Event Stream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079612" y="1328972"/>
            <a:ext cx="900100" cy="612068"/>
          </a:xfrm>
          <a:prstGeom prst="rect">
            <a:avLst/>
          </a:prstGeom>
          <a:solidFill>
            <a:srgbClr val="FFFFFF">
              <a:alpha val="38824"/>
            </a:srgbClr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1979712" y="1907230"/>
            <a:ext cx="2592288" cy="11617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960892" y="795380"/>
            <a:ext cx="2611108" cy="5308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795380"/>
            <a:ext cx="3044182" cy="2291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3533936"/>
            <a:ext cx="2849026" cy="27525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" y="3537012"/>
            <a:ext cx="2610458" cy="275257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>
            <a:off x="3385470" y="4850751"/>
            <a:ext cx="1944216" cy="504056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6446" y="3672176"/>
            <a:ext cx="2182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Registration: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Iterative Closest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Points (ICP)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788" y="5354806"/>
            <a:ext cx="3686181" cy="65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Rotating 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Acceleration from rest to 1.600</a:t>
            </a:r>
            <a:r>
              <a:rPr lang="en-US" dirty="0"/>
              <a:t>°/</a:t>
            </a:r>
            <a:r>
              <a:rPr lang="en-US" dirty="0" smtClean="0"/>
              <a:t>s </a:t>
            </a:r>
          </a:p>
          <a:p>
            <a:r>
              <a:rPr lang="en-US" dirty="0" smtClean="0"/>
              <a:t>1.800 pixels/s on image plane</a:t>
            </a:r>
          </a:p>
          <a:p>
            <a:r>
              <a:rPr lang="en-US" dirty="0" smtClean="0"/>
              <a:t>Mean error: 6.3°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3277875"/>
            <a:ext cx="4305348" cy="2851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71" y="2240868"/>
            <a:ext cx="4402154" cy="1866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221088"/>
            <a:ext cx="4260531" cy="20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Lucky Luke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4056385" cy="5380855"/>
          </a:xfrm>
        </p:spPr>
        <p:txBody>
          <a:bodyPr/>
          <a:lstStyle/>
          <a:p>
            <a:r>
              <a:rPr lang="en-US" dirty="0" smtClean="0"/>
              <a:t>Cartoon scene</a:t>
            </a:r>
          </a:p>
          <a:p>
            <a:r>
              <a:rPr lang="en-US" dirty="0" smtClean="0"/>
              <a:t>Back-and-forth translation</a:t>
            </a:r>
          </a:p>
          <a:p>
            <a:r>
              <a:rPr lang="en-US" dirty="0" smtClean="0"/>
              <a:t>81 features</a:t>
            </a:r>
          </a:p>
          <a:p>
            <a:r>
              <a:rPr lang="en-US" dirty="0" smtClean="0"/>
              <a:t>Mean error: 1.22 pixels</a:t>
            </a:r>
          </a:p>
          <a:p>
            <a:endParaRPr lang="en-US" dirty="0"/>
          </a:p>
          <a:p>
            <a:r>
              <a:rPr lang="en-US" dirty="0" smtClean="0"/>
              <a:t>Ground truth: image-based feature tracking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9584"/>
            <a:ext cx="4397314" cy="3501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56" y="4053084"/>
            <a:ext cx="4779640" cy="23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Leaves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4056385" cy="5380855"/>
          </a:xfrm>
        </p:spPr>
        <p:txBody>
          <a:bodyPr/>
          <a:lstStyle/>
          <a:p>
            <a:r>
              <a:rPr lang="en-US" dirty="0" smtClean="0"/>
              <a:t>Natural scene</a:t>
            </a:r>
          </a:p>
          <a:p>
            <a:r>
              <a:rPr lang="en-US" dirty="0" smtClean="0"/>
              <a:t>Oscillatory motion</a:t>
            </a:r>
          </a:p>
          <a:p>
            <a:r>
              <a:rPr lang="en-US" dirty="0" smtClean="0"/>
              <a:t>20 features</a:t>
            </a:r>
          </a:p>
          <a:p>
            <a:r>
              <a:rPr lang="en-US" dirty="0" smtClean="0"/>
              <a:t>Mean error: 1.48 pixels</a:t>
            </a:r>
          </a:p>
          <a:p>
            <a:endParaRPr lang="en-US" dirty="0"/>
          </a:p>
          <a:p>
            <a:r>
              <a:rPr lang="en-US" dirty="0" smtClean="0"/>
              <a:t>Ground truth: image-based feature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11" y="3935565"/>
            <a:ext cx="4932040" cy="2108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46" y="263240"/>
            <a:ext cx="4905755" cy="317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 can be tracked for a considerable amount of </a:t>
            </a:r>
            <a:r>
              <a:rPr lang="en-US" dirty="0" smtClean="0"/>
              <a:t>time:</a:t>
            </a:r>
            <a:endParaRPr lang="en-US" dirty="0" smtClean="0"/>
          </a:p>
          <a:p>
            <a:pPr lvl="1"/>
            <a:r>
              <a:rPr lang="en-US" dirty="0" smtClean="0"/>
              <a:t>Much more than just between two </a:t>
            </a:r>
            <a:r>
              <a:rPr lang="en-US" dirty="0" smtClean="0"/>
              <a:t>frames (50+ frames/2+ sec)</a:t>
            </a:r>
            <a:endParaRPr lang="en-US" dirty="0" smtClean="0"/>
          </a:p>
          <a:p>
            <a:pPr lvl="1"/>
            <a:r>
              <a:rPr lang="en-US" dirty="0" smtClean="0"/>
              <a:t>Extract new feature from the next frame</a:t>
            </a:r>
          </a:p>
          <a:p>
            <a:r>
              <a:rPr lang="en-US" dirty="0" smtClean="0"/>
              <a:t>Event-based feature tracking is accurate (less than 2 pixels error)</a:t>
            </a:r>
          </a:p>
          <a:p>
            <a:pPr lvl="1"/>
            <a:r>
              <a:rPr lang="en-US" dirty="0" smtClean="0"/>
              <a:t>However: frame-based tracking is typically below 0.5 pixels</a:t>
            </a:r>
          </a:p>
          <a:p>
            <a:endParaRPr lang="en-US" dirty="0" smtClean="0"/>
          </a:p>
          <a:p>
            <a:r>
              <a:rPr lang="en-US" dirty="0" smtClean="0"/>
              <a:t>Initialization is based on frames that suffer from motion blur and limited dynamic range</a:t>
            </a:r>
          </a:p>
          <a:p>
            <a:pPr lvl="1"/>
            <a:r>
              <a:rPr lang="en-US" dirty="0" smtClean="0"/>
              <a:t>Extract features directly from the events,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Submitted to IROS’16]</a:t>
            </a:r>
          </a:p>
          <a:p>
            <a:endParaRPr lang="en-US" dirty="0"/>
          </a:p>
        </p:txBody>
      </p:sp>
      <p:pic>
        <p:nvPicPr>
          <p:cNvPr id="4" name="iros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872716"/>
            <a:ext cx="8856476" cy="49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Motivation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94928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[</a:t>
            </a:r>
            <a:r>
              <a:rPr lang="en-US" sz="1600" dirty="0" err="1" smtClean="0">
                <a:latin typeface="Calibri" panose="020F0502020204030204" pitchFamily="34" charset="0"/>
              </a:rPr>
              <a:t>Mellinger</a:t>
            </a:r>
            <a:r>
              <a:rPr lang="en-US" sz="1600" dirty="0" smtClean="0">
                <a:latin typeface="Calibri" panose="020F0502020204030204" pitchFamily="34" charset="0"/>
              </a:rPr>
              <a:t> et al, ”Trajectory </a:t>
            </a:r>
            <a:r>
              <a:rPr lang="en-US" sz="1600" dirty="0">
                <a:latin typeface="Calibri" panose="020F0502020204030204" pitchFamily="34" charset="0"/>
              </a:rPr>
              <a:t>generation and control for precise aggressive maneuvers with </a:t>
            </a:r>
            <a:r>
              <a:rPr lang="en-US" sz="1600" dirty="0" err="1">
                <a:latin typeface="Calibri" panose="020F0502020204030204" pitchFamily="34" charset="0"/>
              </a:rPr>
              <a:t>quadrotors</a:t>
            </a:r>
            <a:r>
              <a:rPr lang="en-US" sz="1600" dirty="0">
                <a:latin typeface="Calibri" panose="020F0502020204030204" pitchFamily="34" charset="0"/>
              </a:rPr>
              <a:t>”, </a:t>
            </a:r>
            <a:r>
              <a:rPr lang="en-US" sz="1600" dirty="0" smtClean="0">
                <a:latin typeface="Calibri" panose="020F0502020204030204" pitchFamily="34" charset="0"/>
              </a:rPr>
              <a:t>IJRR 2012]</a:t>
            </a:r>
            <a:endParaRPr lang="de-CH" sz="1600" dirty="0">
              <a:latin typeface="Calibri" panose="020F05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5575" y="1160749"/>
            <a:ext cx="8836025" cy="4752528"/>
          </a:xfrm>
        </p:spPr>
        <p:txBody>
          <a:bodyPr/>
          <a:lstStyle/>
          <a:p>
            <a:r>
              <a:rPr lang="de-CH" dirty="0" smtClean="0"/>
              <a:t>Agile Navigation </a:t>
            </a:r>
            <a:r>
              <a:rPr lang="de-CH" dirty="0" err="1" smtClean="0"/>
              <a:t>with</a:t>
            </a:r>
            <a:r>
              <a:rPr lang="de-CH" dirty="0" smtClean="0"/>
              <a:t> Flying </a:t>
            </a:r>
            <a:r>
              <a:rPr lang="de-CH" dirty="0" err="1" smtClean="0"/>
              <a:t>Robots</a:t>
            </a:r>
            <a:endParaRPr lang="de-CH" dirty="0"/>
          </a:p>
        </p:txBody>
      </p:sp>
      <p:pic>
        <p:nvPicPr>
          <p:cNvPr id="3" name="window fl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048" y="1880828"/>
            <a:ext cx="6389204" cy="359392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907704" y="1592796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283968" y="1664804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616116" y="2600908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923928" y="3062941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772580" y="3140968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444098" y="4703553"/>
            <a:ext cx="656964" cy="25202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2318269">
            <a:off x="1867253" y="4256004"/>
            <a:ext cx="656964" cy="25202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8067349">
            <a:off x="2655309" y="4225018"/>
            <a:ext cx="656964" cy="25202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11612364">
            <a:off x="4008288" y="3958944"/>
            <a:ext cx="656964" cy="25202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1612364">
            <a:off x="4643931" y="2815539"/>
            <a:ext cx="656964" cy="25202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245456">
            <a:off x="2759201" y="3551777"/>
            <a:ext cx="656964" cy="25202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7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Motivation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836713"/>
            <a:ext cx="8836025" cy="4932548"/>
          </a:xfrm>
        </p:spPr>
        <p:txBody>
          <a:bodyPr/>
          <a:lstStyle/>
          <a:p>
            <a:r>
              <a:rPr lang="de-CH" dirty="0" smtClean="0"/>
              <a:t>Global </a:t>
            </a:r>
            <a:r>
              <a:rPr lang="de-CH" dirty="0" err="1" smtClean="0"/>
              <a:t>Positioning</a:t>
            </a:r>
            <a:r>
              <a:rPr lang="de-CH" dirty="0" smtClean="0"/>
              <a:t> System (GPS)? </a:t>
            </a:r>
          </a:p>
          <a:p>
            <a:pPr lvl="1"/>
            <a:r>
              <a:rPr lang="de-CH" dirty="0" err="1" smtClean="0"/>
              <a:t>Does</a:t>
            </a:r>
            <a:r>
              <a:rPr lang="de-CH" dirty="0" smtClean="0"/>
              <a:t> not </a:t>
            </a:r>
            <a:r>
              <a:rPr lang="de-CH" dirty="0" err="1" smtClean="0"/>
              <a:t>work</a:t>
            </a:r>
            <a:r>
              <a:rPr lang="de-CH" dirty="0" smtClean="0"/>
              <a:t> </a:t>
            </a:r>
            <a:r>
              <a:rPr lang="de-CH" dirty="0" err="1" smtClean="0"/>
              <a:t>inside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close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structures</a:t>
            </a:r>
            <a:endParaRPr lang="de-CH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77" y="2089745"/>
            <a:ext cx="1753669" cy="31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07" y="2089745"/>
            <a:ext cx="1753669" cy="311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1580" y="2089745"/>
            <a:ext cx="2846251" cy="2236388"/>
            <a:chOff x="3615130" y="4803817"/>
            <a:chExt cx="9869428" cy="7754716"/>
          </a:xfrm>
        </p:grpSpPr>
        <p:grpSp>
          <p:nvGrpSpPr>
            <p:cNvPr id="9" name="Group 8"/>
            <p:cNvGrpSpPr/>
            <p:nvPr/>
          </p:nvGrpSpPr>
          <p:grpSpPr>
            <a:xfrm>
              <a:off x="3615130" y="4803817"/>
              <a:ext cx="9869428" cy="6040414"/>
              <a:chOff x="9223836" y="4803817"/>
              <a:chExt cx="9869428" cy="6040414"/>
            </a:xfrm>
          </p:grpSpPr>
          <p:grpSp>
            <p:nvGrpSpPr>
              <p:cNvPr id="11" name="Group 80"/>
              <p:cNvGrpSpPr>
                <a:grpSpLocks/>
              </p:cNvGrpSpPr>
              <p:nvPr/>
            </p:nvGrpSpPr>
            <p:grpSpPr bwMode="auto">
              <a:xfrm>
                <a:off x="10757311" y="7898791"/>
                <a:ext cx="5278545" cy="2945440"/>
                <a:chOff x="7164288" y="2111982"/>
                <a:chExt cx="1528197" cy="852906"/>
              </a:xfrm>
            </p:grpSpPr>
            <p:sp>
              <p:nvSpPr>
                <p:cNvPr id="1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7632750" y="2200071"/>
                  <a:ext cx="255501" cy="570312"/>
                </a:xfrm>
                <a:prstGeom prst="line">
                  <a:avLst/>
                </a:prstGeom>
                <a:noFill/>
                <a:ln w="571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 sz="1500"/>
                </a:p>
              </p:txBody>
            </p:sp>
            <p:sp>
              <p:nvSpPr>
                <p:cNvPr id="1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7164288" y="2111982"/>
                  <a:ext cx="287983" cy="587931"/>
                </a:xfrm>
                <a:prstGeom prst="line">
                  <a:avLst/>
                </a:prstGeom>
                <a:noFill/>
                <a:ln w="571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 sz="1500"/>
                </a:p>
              </p:txBody>
            </p:sp>
            <p:sp>
              <p:nvSpPr>
                <p:cNvPr id="1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8022249" y="2559988"/>
                  <a:ext cx="670236" cy="404900"/>
                </a:xfrm>
                <a:prstGeom prst="line">
                  <a:avLst/>
                </a:prstGeom>
                <a:noFill/>
                <a:ln w="57150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 sz="1500"/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57362">
                <a:off x="8846017" y="5181636"/>
                <a:ext cx="2798654" cy="20430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29176">
                <a:off x="12996657" y="5290060"/>
                <a:ext cx="2798653" cy="204301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415">
                <a:off x="16294611" y="7719540"/>
                <a:ext cx="2798653" cy="204301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421" y="9929169"/>
              <a:ext cx="4732856" cy="2629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0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Onboard sensors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9"/>
          <a:stretch/>
        </p:blipFill>
        <p:spPr>
          <a:xfrm>
            <a:off x="155575" y="1558531"/>
            <a:ext cx="8836025" cy="458548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211960" y="4077072"/>
            <a:ext cx="972108" cy="97210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Vision-</a:t>
            </a:r>
            <a:r>
              <a:rPr lang="de-CH" dirty="0" err="1" smtClean="0"/>
              <a:t>based</a:t>
            </a:r>
            <a:r>
              <a:rPr lang="de-CH" dirty="0" smtClean="0"/>
              <a:t> Flight </a:t>
            </a:r>
            <a:r>
              <a:rPr lang="de-CH" dirty="0" err="1" smtClean="0"/>
              <a:t>with</a:t>
            </a:r>
            <a:r>
              <a:rPr lang="de-CH" dirty="0" smtClean="0"/>
              <a:t> Standard </a:t>
            </a:r>
            <a:r>
              <a:rPr lang="de-CH" dirty="0" err="1" smtClean="0"/>
              <a:t>Cameras</a:t>
            </a:r>
            <a:endParaRPr lang="de-CH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91327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[</a:t>
            </a:r>
            <a:r>
              <a:rPr lang="en-US" sz="1600" dirty="0" err="1" smtClean="0">
                <a:latin typeface="Calibri" panose="020F0502020204030204" pitchFamily="34" charset="0"/>
              </a:rPr>
              <a:t>Faessler</a:t>
            </a:r>
            <a:r>
              <a:rPr lang="en-US" sz="1600" dirty="0" smtClean="0">
                <a:latin typeface="Calibri" panose="020F0502020204030204" pitchFamily="34" charset="0"/>
              </a:rPr>
              <a:t>, Fontana, Forster, </a:t>
            </a:r>
            <a:r>
              <a:rPr lang="en-US" sz="1600" dirty="0" err="1" smtClean="0">
                <a:latin typeface="Calibri" panose="020F0502020204030204" pitchFamily="34" charset="0"/>
              </a:rPr>
              <a:t>Mueggler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</a:rPr>
              <a:t>Pizzoli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err="1" smtClean="0">
                <a:latin typeface="Calibri" panose="020F0502020204030204" pitchFamily="34" charset="0"/>
              </a:rPr>
              <a:t>Scaramuzza</a:t>
            </a:r>
            <a:r>
              <a:rPr lang="en-US" sz="1600" dirty="0">
                <a:latin typeface="Calibri" panose="020F0502020204030204" pitchFamily="34" charset="0"/>
              </a:rPr>
              <a:t>, “Autonomous, Vision-based Flight and Live Dense 3D Mapping with a </a:t>
            </a:r>
            <a:r>
              <a:rPr lang="en-US" sz="1600" dirty="0" err="1">
                <a:latin typeface="Calibri" panose="020F0502020204030204" pitchFamily="34" charset="0"/>
              </a:rPr>
              <a:t>Quadrotor</a:t>
            </a:r>
            <a:r>
              <a:rPr lang="en-US" sz="1600" dirty="0">
                <a:latin typeface="Calibri" panose="020F0502020204030204" pitchFamily="34" charset="0"/>
              </a:rPr>
              <a:t> Micro Aerial Vehicle</a:t>
            </a:r>
            <a:r>
              <a:rPr lang="en-US" sz="1600" dirty="0" smtClean="0">
                <a:latin typeface="Calibri" panose="020F0502020204030204" pitchFamily="34" charset="0"/>
              </a:rPr>
              <a:t>”, J. of Field Robotics, 2015]</a:t>
            </a:r>
            <a:endParaRPr lang="de-CH" sz="1600" dirty="0">
              <a:latin typeface="Calibri" panose="020F0502020204030204" pitchFamily="34" charset="0"/>
            </a:endParaRPr>
          </a:p>
        </p:txBody>
      </p:sp>
      <p:pic>
        <p:nvPicPr>
          <p:cNvPr id="6" name="Autonomous Vision-based Flight over a Disaster Zon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66" y="836613"/>
            <a:ext cx="8768643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Problem Statement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Visual </a:t>
            </a:r>
            <a:r>
              <a:rPr lang="de-CH" dirty="0" err="1" smtClean="0"/>
              <a:t>tracking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high-speed</a:t>
            </a:r>
            <a:r>
              <a:rPr lang="de-CH" dirty="0" smtClean="0"/>
              <a:t> </a:t>
            </a:r>
            <a:r>
              <a:rPr lang="de-CH" dirty="0" err="1" smtClean="0"/>
              <a:t>robot</a:t>
            </a:r>
            <a:r>
              <a:rPr lang="de-CH" dirty="0" smtClean="0"/>
              <a:t> </a:t>
            </a:r>
            <a:r>
              <a:rPr lang="de-CH" dirty="0" err="1" smtClean="0"/>
              <a:t>maneuvers</a:t>
            </a:r>
            <a:endParaRPr lang="de-CH" dirty="0" smtClean="0"/>
          </a:p>
          <a:p>
            <a:pPr lvl="1"/>
            <a:r>
              <a:rPr lang="de-CH" dirty="0" smtClean="0"/>
              <a:t>E.g., quadrotor flips (rotational speeds of 1200 deg/s)</a:t>
            </a:r>
          </a:p>
        </p:txBody>
      </p:sp>
      <p:pic>
        <p:nvPicPr>
          <p:cNvPr id="4" name="fl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893" y="2096852"/>
            <a:ext cx="8310567" cy="46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Standard </a:t>
            </a:r>
            <a:r>
              <a:rPr lang="de-CH" dirty="0" err="1" smtClean="0"/>
              <a:t>camera</a:t>
            </a:r>
            <a:r>
              <a:rPr lang="de-CH" dirty="0" smtClean="0"/>
              <a:t> </a:t>
            </a:r>
            <a:r>
              <a:rPr lang="de-CH" dirty="0" err="1" smtClean="0"/>
              <a:t>suffers</a:t>
            </a:r>
            <a:r>
              <a:rPr lang="de-CH" dirty="0" smtClean="0"/>
              <a:t> </a:t>
            </a:r>
            <a:r>
              <a:rPr lang="de-CH" dirty="0" err="1" smtClean="0"/>
              <a:t>motion</a:t>
            </a:r>
            <a:r>
              <a:rPr lang="de-CH" dirty="0" smtClean="0"/>
              <a:t> </a:t>
            </a:r>
            <a:r>
              <a:rPr lang="de-CH" dirty="0" err="1" smtClean="0"/>
              <a:t>blur</a:t>
            </a:r>
            <a:endParaRPr lang="de-CH" dirty="0"/>
          </a:p>
        </p:txBody>
      </p:sp>
      <p:pic>
        <p:nvPicPr>
          <p:cNvPr id="7" name="Inhaltsplatzhalter 6" descr="front_camera_1_squar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DAVIS: </a:t>
            </a:r>
            <a:br>
              <a:rPr lang="en-US" dirty="0" smtClean="0"/>
            </a:br>
            <a:r>
              <a:rPr lang="en-US" dirty="0" smtClean="0"/>
              <a:t>Dynamic </a:t>
            </a:r>
            <a:r>
              <a:rPr lang="en-US" dirty="0"/>
              <a:t>and Active-pixel Vision </a:t>
            </a:r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55575" y="1376772"/>
            <a:ext cx="8836025" cy="4696779"/>
          </a:xfrm>
        </p:spPr>
        <p:txBody>
          <a:bodyPr/>
          <a:lstStyle/>
          <a:p>
            <a:r>
              <a:rPr lang="en-US" dirty="0" smtClean="0"/>
              <a:t>3us latency</a:t>
            </a:r>
          </a:p>
          <a:p>
            <a:r>
              <a:rPr lang="en-US" dirty="0" smtClean="0"/>
              <a:t>240x180 pixels</a:t>
            </a:r>
          </a:p>
          <a:p>
            <a:r>
              <a:rPr lang="en-US" dirty="0" smtClean="0"/>
              <a:t>130dB dynamic range</a:t>
            </a:r>
          </a:p>
        </p:txBody>
      </p:sp>
      <p:pic>
        <p:nvPicPr>
          <p:cNvPr id="1026" name="Picture 2" descr="http://inilabs.com/templates/iniLabsTemp/images/iniLabs-logo-400x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01" y="2354413"/>
            <a:ext cx="2081076" cy="8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avis240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1376772"/>
            <a:ext cx="1644668" cy="15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BRet10footb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492" t="3955" r="14861" b="4695"/>
          <a:stretch/>
        </p:blipFill>
        <p:spPr>
          <a:xfrm>
            <a:off x="287524" y="3429000"/>
            <a:ext cx="3776695" cy="2808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79" y="3429000"/>
            <a:ext cx="439286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784449"/>
            <a:ext cx="8836025" cy="5380855"/>
          </a:xfrm>
        </p:spPr>
        <p:txBody>
          <a:bodyPr/>
          <a:lstStyle/>
          <a:p>
            <a:r>
              <a:rPr lang="en-US" dirty="0"/>
              <a:t>Shape Tracking [Ni, TRO’12]</a:t>
            </a:r>
          </a:p>
          <a:p>
            <a:pPr lvl="1"/>
            <a:r>
              <a:rPr lang="en-US" dirty="0"/>
              <a:t>Pre-defined model/shape</a:t>
            </a:r>
          </a:p>
          <a:p>
            <a:pPr lvl="1"/>
            <a:r>
              <a:rPr lang="en-US" dirty="0"/>
              <a:t>Event-based Iterative Closest Points (ICP)</a:t>
            </a:r>
          </a:p>
          <a:p>
            <a:r>
              <a:rPr lang="en-US" dirty="0" smtClean="0"/>
              <a:t>Kernel-based </a:t>
            </a:r>
            <a:r>
              <a:rPr lang="en-US" dirty="0" smtClean="0"/>
              <a:t>Tracking [</a:t>
            </a:r>
            <a:r>
              <a:rPr lang="en-US" dirty="0" err="1" smtClean="0"/>
              <a:t>Lagorce</a:t>
            </a:r>
            <a:r>
              <a:rPr lang="en-US" dirty="0" smtClean="0"/>
              <a:t>, TNNLS’14]</a:t>
            </a:r>
          </a:p>
          <a:p>
            <a:pPr lvl="1"/>
            <a:r>
              <a:rPr lang="en-US" dirty="0" smtClean="0"/>
              <a:t>Pre-defined kernels</a:t>
            </a:r>
          </a:p>
          <a:p>
            <a:pPr lvl="1"/>
            <a:r>
              <a:rPr lang="en-US" dirty="0" smtClean="0"/>
              <a:t>Large shapes (70 pixels)</a:t>
            </a:r>
          </a:p>
          <a:p>
            <a:pPr lvl="1"/>
            <a:r>
              <a:rPr lang="en-US" dirty="0" smtClean="0"/>
              <a:t>Rotation and translation </a:t>
            </a:r>
            <a:br>
              <a:rPr lang="en-US" dirty="0" smtClean="0"/>
            </a:br>
            <a:r>
              <a:rPr lang="en-US" dirty="0" smtClean="0"/>
              <a:t>handled </a:t>
            </a:r>
            <a:r>
              <a:rPr lang="en-US" dirty="0" smtClean="0"/>
              <a:t>differently</a:t>
            </a:r>
            <a:endParaRPr lang="en-US" dirty="0"/>
          </a:p>
        </p:txBody>
      </p:sp>
      <p:pic>
        <p:nvPicPr>
          <p:cNvPr id="4" name="Immagine 4" descr="kernels_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8" y="4892809"/>
            <a:ext cx="2520281" cy="1272495"/>
          </a:xfrm>
          <a:prstGeom prst="rect">
            <a:avLst/>
          </a:prstGeom>
        </p:spPr>
      </p:pic>
      <p:pic>
        <p:nvPicPr>
          <p:cNvPr id="5" name="Immagine 5" descr="Schermata 2015-06-22 alle 16.13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b="2722"/>
          <a:stretch/>
        </p:blipFill>
        <p:spPr>
          <a:xfrm>
            <a:off x="3646062" y="4509120"/>
            <a:ext cx="2509832" cy="193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032" y="127423"/>
            <a:ext cx="2304256" cy="1594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573016"/>
            <a:ext cx="1886583" cy="1594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1846283"/>
            <a:ext cx="1888307" cy="1595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486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eth_masterfolie_ethkuppel</Template>
  <TotalTime>290</TotalTime>
  <Words>567</Words>
  <Application>Microsoft Office PowerPoint</Application>
  <PresentationFormat>On-screen Show (4:3)</PresentationFormat>
  <Paragraphs>101</Paragraphs>
  <Slides>17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Helvetica</vt:lpstr>
      <vt:lpstr>Times</vt:lpstr>
      <vt:lpstr>Wingdings</vt:lpstr>
      <vt:lpstr>Standarddesign</vt:lpstr>
      <vt:lpstr>PowerPoint Presentation</vt:lpstr>
      <vt:lpstr>Motivation</vt:lpstr>
      <vt:lpstr>Motivation</vt:lpstr>
      <vt:lpstr>Motivation: Onboard sensors</vt:lpstr>
      <vt:lpstr>Vision-based Flight with Standard Cameras</vt:lpstr>
      <vt:lpstr>Problem Statement</vt:lpstr>
      <vt:lpstr>Standard camera suffers motion blur</vt:lpstr>
      <vt:lpstr>DAVIS:  Dynamic and Active-pixel Vision Sensor</vt:lpstr>
      <vt:lpstr>Related Work</vt:lpstr>
      <vt:lpstr>Feature Detection and Tracking</vt:lpstr>
      <vt:lpstr>Feature Extraction from Frames</vt:lpstr>
      <vt:lpstr>Feature Tracking from the Event Stream</vt:lpstr>
      <vt:lpstr>Results: Rotating Star</vt:lpstr>
      <vt:lpstr>Results: Lucky Luke</vt:lpstr>
      <vt:lpstr>Results: Leaves</vt:lpstr>
      <vt:lpstr>Discussion</vt:lpstr>
      <vt:lpstr>What is next?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Toolbox for Easily Calibrating Omnidirectional Cameras</dc:title>
  <dc:creator>Davide</dc:creator>
  <cp:lastModifiedBy>eliasm</cp:lastModifiedBy>
  <cp:revision>1028</cp:revision>
  <dcterms:created xsi:type="dcterms:W3CDTF">2006-10-04T12:22:52Z</dcterms:created>
  <dcterms:modified xsi:type="dcterms:W3CDTF">2016-06-09T14:23:16Z</dcterms:modified>
</cp:coreProperties>
</file>